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56" r:id="rId2"/>
    <p:sldId id="306" r:id="rId3"/>
    <p:sldId id="257" r:id="rId4"/>
    <p:sldId id="262" r:id="rId5"/>
    <p:sldId id="307" r:id="rId6"/>
    <p:sldId id="263" r:id="rId7"/>
    <p:sldId id="264" r:id="rId8"/>
    <p:sldId id="265" r:id="rId9"/>
    <p:sldId id="373" r:id="rId10"/>
    <p:sldId id="374" r:id="rId11"/>
    <p:sldId id="266" r:id="rId12"/>
    <p:sldId id="346" r:id="rId13"/>
    <p:sldId id="347" r:id="rId14"/>
    <p:sldId id="269" r:id="rId15"/>
    <p:sldId id="270" r:id="rId16"/>
    <p:sldId id="271" r:id="rId17"/>
    <p:sldId id="272" r:id="rId18"/>
    <p:sldId id="273" r:id="rId19"/>
    <p:sldId id="376" r:id="rId20"/>
    <p:sldId id="377" r:id="rId21"/>
    <p:sldId id="378" r:id="rId22"/>
    <p:sldId id="379" r:id="rId23"/>
    <p:sldId id="274" r:id="rId24"/>
    <p:sldId id="351" r:id="rId25"/>
    <p:sldId id="381" r:id="rId26"/>
    <p:sldId id="353" r:id="rId27"/>
    <p:sldId id="352" r:id="rId28"/>
    <p:sldId id="355" r:id="rId29"/>
    <p:sldId id="356" r:id="rId30"/>
    <p:sldId id="360" r:id="rId31"/>
    <p:sldId id="359" r:id="rId32"/>
    <p:sldId id="362" r:id="rId33"/>
    <p:sldId id="370" r:id="rId34"/>
    <p:sldId id="280" r:id="rId35"/>
    <p:sldId id="331" r:id="rId36"/>
    <p:sldId id="281" r:id="rId37"/>
    <p:sldId id="282" r:id="rId38"/>
    <p:sldId id="348" r:id="rId39"/>
    <p:sldId id="284" r:id="rId40"/>
    <p:sldId id="368" r:id="rId41"/>
    <p:sldId id="285" r:id="rId42"/>
    <p:sldId id="286" r:id="rId43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DA08"/>
    <a:srgbClr val="EE9A1E"/>
    <a:srgbClr val="F28104"/>
    <a:srgbClr val="D8BB0E"/>
    <a:srgbClr val="E88B0E"/>
    <a:srgbClr val="FC811C"/>
    <a:srgbClr val="20950D"/>
    <a:srgbClr val="E18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72" autoAdjust="0"/>
    <p:restoredTop sz="86326" autoAdjust="0"/>
  </p:normalViewPr>
  <p:slideViewPr>
    <p:cSldViewPr>
      <p:cViewPr varScale="1">
        <p:scale>
          <a:sx n="145" d="100"/>
          <a:sy n="145" d="100"/>
        </p:scale>
        <p:origin x="256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3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89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136CBFCF-DD29-401C-B8D0-8EC8C320F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717E7C4C-DD23-4DC4-8F0D-6DB3E008C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FB5AFB67-DC47-4142-B8D8-59D4E43A5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E484AEA6-800F-4522-A594-88566313FAA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7575" y="-12807950"/>
            <a:ext cx="18075275" cy="135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555ED85-D190-49FB-A5FE-A278D93549E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32425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</p:spTree>
    <p:extLst>
      <p:ext uri="{BB962C8B-B14F-4D97-AF65-F5344CB8AC3E}">
        <p14:creationId xmlns:p14="http://schemas.microsoft.com/office/powerpoint/2010/main" val="11506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A4DE5459-17DC-41A9-A7C3-3721360CA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B1AF77E-2B68-4AB6-BD43-DBF566CA55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DEFF9EC6-251E-4195-A95A-B721A0CEC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3DF21AC-61DD-4A2D-AC50-88B4FA5B9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D7BB65A8-259D-46D4-A185-4E717DC9A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A684683-273F-4B22-93E7-4D9BFF37F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CF9A2355-6FA7-4BE3-8C49-DFD7D9D40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005C450-DCB9-4CAD-BF83-D6334A029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597C9FFD-E37B-465D-9F36-2964DA3E4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939FA79-733B-46EC-97B2-296F08B78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B5A91281-6C09-490E-9F77-645387797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AB3BE82-14E9-4B59-8E1D-D82D354A9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5AF21BA3-EBD6-46FD-8F45-956046B250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A0B1A0F-A537-4101-BB26-9EC1F78C5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E553E174-F8CC-4C29-B00E-0612095A2E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F47CF57-F25F-4BB6-8802-E3449DA23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5329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BC2EF2D1-27B8-4C26-A70B-DDC96028DF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167A3DD-1C7E-4037-961D-4B487E80F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19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8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093A8AC6-7637-4FF6-91E4-A26BC5796C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F44B4BA-E78D-4FBA-8B8F-9171DA1C1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>
            <a:extLst>
              <a:ext uri="{FF2B5EF4-FFF2-40B4-BE49-F238E27FC236}">
                <a16:creationId xmlns:a16="http://schemas.microsoft.com/office/drawing/2014/main" id="{82FD78D2-1905-4AEC-B83A-1341630FA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AA04871C-116E-4BD7-86A3-106F40AA0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>
            <a:extLst>
              <a:ext uri="{FF2B5EF4-FFF2-40B4-BE49-F238E27FC236}">
                <a16:creationId xmlns:a16="http://schemas.microsoft.com/office/drawing/2014/main" id="{35FBC210-F3CF-4B41-9B1E-3BE282DB2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01A3B94-F24D-46D6-BF64-617DE11D2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>
            <a:extLst>
              <a:ext uri="{FF2B5EF4-FFF2-40B4-BE49-F238E27FC236}">
                <a16:creationId xmlns:a16="http://schemas.microsoft.com/office/drawing/2014/main" id="{6A2B8942-4CCA-496C-8545-6E2FF911A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9FB3ABB-CA61-4E63-9A31-5311AD82A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>
            <a:extLst>
              <a:ext uri="{FF2B5EF4-FFF2-40B4-BE49-F238E27FC236}">
                <a16:creationId xmlns:a16="http://schemas.microsoft.com/office/drawing/2014/main" id="{424D73B5-81F4-4F95-BBA7-100F8C1B8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0EADF0B6-20B5-48EF-BA06-3E3D1E873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BC2EF2D1-27B8-4C26-A70B-DDC96028DF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167A3DD-1C7E-4037-961D-4B487E80F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197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>
            <a:extLst>
              <a:ext uri="{FF2B5EF4-FFF2-40B4-BE49-F238E27FC236}">
                <a16:creationId xmlns:a16="http://schemas.microsoft.com/office/drawing/2014/main" id="{75605C7A-DDCB-4DA3-A111-E0EBA82623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F77D4DD6-9642-4379-90B4-65CB0CCE2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>
            <a:extLst>
              <a:ext uri="{FF2B5EF4-FFF2-40B4-BE49-F238E27FC236}">
                <a16:creationId xmlns:a16="http://schemas.microsoft.com/office/drawing/2014/main" id="{E1FF08D0-C0DF-4F77-931E-D4775FA60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8A10C294-CEF5-43CF-9925-30EA23DB1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3A979E61-6422-46C4-9818-457BFA8B58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B8FDD04-3846-4918-8200-704E4E4653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FB492A3D-7DAC-46EF-B9EA-B1D843A37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E463ED2-E253-4CD2-94D9-3824EE81D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5F34DF0E-EB6F-46FD-87AD-742BB2F48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B1A0251-65F7-4472-9E9C-40099C002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FE61177C-DD8F-44AC-B106-E4B6E908E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1466C89-25EA-4360-ADBA-743C02BEA9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ABEAE2A2-722E-41BD-8EC6-207F9912B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14F1079-AF8F-4820-9976-27BF50560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788204E4-F10B-47E0-86D1-4122A63C0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E693B0A-3B70-4E88-9329-3454C0D26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67B8B8C2-AC3B-4976-915F-AA0C35C74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D2FD883-7502-4B22-AB53-EBEA5EF12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6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3FC601-7CDC-45E2-8D45-1B04CA86D03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A383-0BC2-4D55-97BC-5D01AF383A6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4006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3DBB175-FA19-4E21-8730-E8B508AD556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FA1E-3D0B-43F2-8635-BA53C5756FB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401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5812" cy="58451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51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8ECD9B-68C6-4713-9AEE-B3445C0D714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BFAA3-6943-421C-A6A1-85BCD49D485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833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19798C-1C34-4ECD-97E8-9DF30379253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D978E-E1B5-4B42-B50F-9215CDA889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834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349387-56D5-459E-A526-E809FCB1949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AA4C-3CEF-4889-8B27-1245F825FAA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26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364033-D874-442C-AD37-F27907BD34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6A5A1-BDD6-4F7A-AFEE-583C29970F0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535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5514034-C581-414B-9CE4-ED7E5EF66E8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16C21-F022-4CF1-9F7E-D587565E9C4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794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BD2A09-3AD8-44FA-BCA3-F70F76CE0BD4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06797-0D34-4E83-A04B-1E0AE1DDF7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278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1710BDE-1A90-44A8-8F90-C2547C4E286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70657-DDF1-48D7-9A43-0F98D600016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5491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75B5F8-E3C1-4D8D-9CD1-5185A6E4C82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AAE7-A83C-4AC0-9A5F-CD4396085D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6171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6B4F74-D2A6-4B10-A15C-9626B655DD3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004A4-C4A1-44FB-9E57-9C4502A39B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695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5806263-1D3A-420D-9A42-921A3CC1B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3250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06D4346-C042-49B4-9EF8-E240AFF20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845D5291-D577-4706-9533-1ECE663FE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C7DBD6A5-EFF3-4F22-9D87-2923C24E1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F221938-68B8-41FB-B85F-D85C778519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A5EBFD-AA1D-490D-8792-EE77E96068D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yWsQFeP5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jetzt-schulkind.de/schreiben-im-drei-punkt-griff-die-richtige-stifthaltun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poststelle@hebel-grundschule-ka.schule.bwl.d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>
            <a:extLst>
              <a:ext uri="{FF2B5EF4-FFF2-40B4-BE49-F238E27FC236}">
                <a16:creationId xmlns:a16="http://schemas.microsoft.com/office/drawing/2014/main" id="{17574D7E-30EE-4D98-AB65-76659278CCA6}"/>
              </a:ext>
            </a:extLst>
          </p:cNvPr>
          <p:cNvGrpSpPr>
            <a:grpSpLocks/>
          </p:cNvGrpSpPr>
          <p:nvPr/>
        </p:nvGrpSpPr>
        <p:grpSpPr bwMode="auto">
          <a:xfrm>
            <a:off x="1368425" y="5111750"/>
            <a:ext cx="6905627" cy="1322388"/>
            <a:chOff x="862" y="3220"/>
            <a:chExt cx="4350" cy="833"/>
          </a:xfrm>
        </p:grpSpPr>
        <p:sp>
          <p:nvSpPr>
            <p:cNvPr id="3077" name="AutoShape 2">
              <a:extLst>
                <a:ext uri="{FF2B5EF4-FFF2-40B4-BE49-F238E27FC236}">
                  <a16:creationId xmlns:a16="http://schemas.microsoft.com/office/drawing/2014/main" id="{8E3D80FC-9901-44E1-A4E7-E141EEECC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" y="3220"/>
              <a:ext cx="1395" cy="833"/>
            </a:xfrm>
            <a:prstGeom prst="rightArrowCallout">
              <a:avLst>
                <a:gd name="adj1" fmla="val 50000"/>
                <a:gd name="adj2" fmla="val 39486"/>
                <a:gd name="adj3" fmla="val 25562"/>
                <a:gd name="adj4" fmla="val 66667"/>
              </a:avLst>
            </a:prstGeom>
            <a:solidFill>
              <a:srgbClr val="FFFFFF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 b="1" i="1" dirty="0"/>
                <a:t>Anmeldung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 b="1" i="1" dirty="0"/>
                <a:t>Erstklässler 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 b="1" i="1" dirty="0"/>
                <a:t>2022/23</a:t>
              </a:r>
            </a:p>
          </p:txBody>
        </p:sp>
        <p:sp>
          <p:nvSpPr>
            <p:cNvPr id="3078" name="AutoShape 3">
              <a:extLst>
                <a:ext uri="{FF2B5EF4-FFF2-40B4-BE49-F238E27FC236}">
                  <a16:creationId xmlns:a16="http://schemas.microsoft.com/office/drawing/2014/main" id="{43725B75-2A2A-4154-9FF5-4BF9235E5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7" y="3266"/>
              <a:ext cx="2745" cy="710"/>
            </a:xfrm>
            <a:prstGeom prst="chevron">
              <a:avLst>
                <a:gd name="adj" fmla="val 96655"/>
              </a:avLst>
            </a:prstGeom>
            <a:solidFill>
              <a:srgbClr val="BBE0E3"/>
            </a:solidFill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 b="1" i="1" dirty="0">
                  <a:solidFill>
                    <a:srgbClr val="FF0000"/>
                  </a:solidFill>
                </a:rPr>
                <a:t>      16.02.2022</a:t>
              </a:r>
            </a:p>
          </p:txBody>
        </p:sp>
      </p:grpSp>
      <p:pic>
        <p:nvPicPr>
          <p:cNvPr id="3075" name="Picture 4">
            <a:extLst>
              <a:ext uri="{FF2B5EF4-FFF2-40B4-BE49-F238E27FC236}">
                <a16:creationId xmlns:a16="http://schemas.microsoft.com/office/drawing/2014/main" id="{3DABA2FF-113A-4384-93A1-34F91041D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647700"/>
            <a:ext cx="4967288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5">
            <a:extLst>
              <a:ext uri="{FF2B5EF4-FFF2-40B4-BE49-F238E27FC236}">
                <a16:creationId xmlns:a16="http://schemas.microsoft.com/office/drawing/2014/main" id="{DE5E523B-7A7A-45DD-8E5C-2EA149572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160588"/>
            <a:ext cx="36004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2A5C9CE-8A68-40F9-A15F-C87163D22F47}"/>
              </a:ext>
            </a:extLst>
          </p:cNvPr>
          <p:cNvSpPr txBox="1"/>
          <p:nvPr/>
        </p:nvSpPr>
        <p:spPr>
          <a:xfrm>
            <a:off x="971600" y="1484784"/>
            <a:ext cx="78488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tx1"/>
                </a:solidFill>
              </a:rPr>
              <a:t>Förderung rechenschwacher Kinder in Kleingruppen</a:t>
            </a:r>
          </a:p>
          <a:p>
            <a:endParaRPr lang="de-DE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2400" u="sng" dirty="0">
                <a:solidFill>
                  <a:schemeClr val="tx1"/>
                </a:solidFill>
                <a:sym typeface="Wingdings" panose="05000000000000000000" pitchFamily="2" charset="2"/>
              </a:rPr>
              <a:t>Merkmale für Schwierigkeiten beim </a:t>
            </a:r>
            <a:r>
              <a:rPr lang="de-DE" sz="2400" u="sng" dirty="0" err="1">
                <a:solidFill>
                  <a:schemeClr val="tx1"/>
                </a:solidFill>
                <a:sym typeface="Wingdings" panose="05000000000000000000" pitchFamily="2" charset="2"/>
              </a:rPr>
              <a:t>Rechnenlernen</a:t>
            </a:r>
            <a:endParaRPr lang="de-DE" sz="2400" u="sng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Verfestigtes zählendes Rechnen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Schwierigkeiten im Stellenwertverständnis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Grundvorstellungsdefizite</a:t>
            </a:r>
          </a:p>
          <a:p>
            <a:endParaRPr lang="de-DE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2400" u="sng" dirty="0">
                <a:solidFill>
                  <a:schemeClr val="tx1"/>
                </a:solidFill>
                <a:sym typeface="Wingdings" panose="05000000000000000000" pitchFamily="2" charset="2"/>
              </a:rPr>
              <a:t>Diagnose und Förderung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DEMAT-Test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Diagnosegespräche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Grundlage für den Förderplan</a:t>
            </a:r>
            <a:endParaRPr lang="de-DE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de-DE" sz="1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2400" u="sng" dirty="0">
                <a:solidFill>
                  <a:schemeClr val="tx1"/>
                </a:solidFill>
                <a:sym typeface="Wingdings" panose="05000000000000000000" pitchFamily="2" charset="2"/>
              </a:rPr>
              <a:t>Teilnahme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Kinder der Hebel-Grundschule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Kinder anderer Schulen der Stadt Karlsruhe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F8A0001E-2116-41B3-8E76-194A7BE7D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088" y="620688"/>
            <a:ext cx="82296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/>
              <a:t>RIMA</a:t>
            </a:r>
            <a:endParaRPr lang="de-DE" altLang="de-DE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459B7CC-ED03-4133-8979-69913836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C03FC93-8B73-5E44-BBA0-D65067E1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2975" cy="2555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56A40301-04D1-4E0F-9840-CFFA24D80E69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105177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1C1F12E9-0446-40AF-9723-AB1A7724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0713"/>
            <a:ext cx="8229600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/>
              <a:t>Personalstruktur</a:t>
            </a:r>
          </a:p>
        </p:txBody>
      </p:sp>
      <p:sp>
        <p:nvSpPr>
          <p:cNvPr id="21507" name="Oval 2">
            <a:extLst>
              <a:ext uri="{FF2B5EF4-FFF2-40B4-BE49-F238E27FC236}">
                <a16:creationId xmlns:a16="http://schemas.microsoft.com/office/drawing/2014/main" id="{B667EB09-3AAA-4D8C-AFAE-C2E39A8A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500438"/>
            <a:ext cx="1998663" cy="844550"/>
          </a:xfrm>
          <a:prstGeom prst="ellipse">
            <a:avLst/>
          </a:prstGeom>
          <a:solidFill>
            <a:srgbClr val="FFFFFF"/>
          </a:solidFill>
          <a:ln w="25273" cap="sq">
            <a:solidFill>
              <a:srgbClr val="6CDA08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b="1"/>
              <a:t>Personal</a:t>
            </a:r>
          </a:p>
        </p:txBody>
      </p:sp>
      <p:sp>
        <p:nvSpPr>
          <p:cNvPr id="21508" name="AutoShape 3">
            <a:extLst>
              <a:ext uri="{FF2B5EF4-FFF2-40B4-BE49-F238E27FC236}">
                <a16:creationId xmlns:a16="http://schemas.microsoft.com/office/drawing/2014/main" id="{872F22E9-E013-49FC-9E27-98AD53A24C41}"/>
              </a:ext>
            </a:extLst>
          </p:cNvPr>
          <p:cNvSpPr>
            <a:spLocks noChangeArrowheads="1"/>
          </p:cNvSpPr>
          <p:nvPr/>
        </p:nvSpPr>
        <p:spPr bwMode="auto">
          <a:xfrm rot="-3300000">
            <a:off x="3593306" y="2536032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BF681374-9AAE-483E-B563-B8E96E7FCE2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974975" y="3506788"/>
            <a:ext cx="485775" cy="904875"/>
          </a:xfrm>
          <a:prstGeom prst="upArrow">
            <a:avLst>
              <a:gd name="adj1" fmla="val 50000"/>
              <a:gd name="adj2" fmla="val 46569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10" name="AutoShape 5">
            <a:extLst>
              <a:ext uri="{FF2B5EF4-FFF2-40B4-BE49-F238E27FC236}">
                <a16:creationId xmlns:a16="http://schemas.microsoft.com/office/drawing/2014/main" id="{5131DEC4-3BDA-47E8-ADA3-EB52A30DF99B}"/>
              </a:ext>
            </a:extLst>
          </p:cNvPr>
          <p:cNvSpPr>
            <a:spLocks noChangeArrowheads="1"/>
          </p:cNvSpPr>
          <p:nvPr/>
        </p:nvSpPr>
        <p:spPr bwMode="auto">
          <a:xfrm rot="-8940000">
            <a:off x="3746500" y="4422775"/>
            <a:ext cx="485775" cy="841375"/>
          </a:xfrm>
          <a:prstGeom prst="upArrow">
            <a:avLst>
              <a:gd name="adj1" fmla="val 50000"/>
              <a:gd name="adj2" fmla="val 43301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11" name="AutoShape 6">
            <a:extLst>
              <a:ext uri="{FF2B5EF4-FFF2-40B4-BE49-F238E27FC236}">
                <a16:creationId xmlns:a16="http://schemas.microsoft.com/office/drawing/2014/main" id="{9FF31BCB-80C8-494D-8EE5-6E64ED1E7331}"/>
              </a:ext>
            </a:extLst>
          </p:cNvPr>
          <p:cNvSpPr>
            <a:spLocks noChangeArrowheads="1"/>
          </p:cNvSpPr>
          <p:nvPr/>
        </p:nvSpPr>
        <p:spPr bwMode="auto">
          <a:xfrm rot="8700000">
            <a:off x="5168900" y="4503738"/>
            <a:ext cx="485775" cy="936625"/>
          </a:xfrm>
          <a:prstGeom prst="upArrow">
            <a:avLst>
              <a:gd name="adj1" fmla="val 50000"/>
              <a:gd name="adj2" fmla="val 48203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12" name="AutoShape 7">
            <a:extLst>
              <a:ext uri="{FF2B5EF4-FFF2-40B4-BE49-F238E27FC236}">
                <a16:creationId xmlns:a16="http://schemas.microsoft.com/office/drawing/2014/main" id="{1AE19BE6-AA66-47D5-A3AC-25DAB9D5DF94}"/>
              </a:ext>
            </a:extLst>
          </p:cNvPr>
          <p:cNvSpPr>
            <a:spLocks noChangeArrowheads="1"/>
          </p:cNvSpPr>
          <p:nvPr/>
        </p:nvSpPr>
        <p:spPr bwMode="auto">
          <a:xfrm rot="6720000">
            <a:off x="5980906" y="4121945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13" name="AutoShape 8">
            <a:extLst>
              <a:ext uri="{FF2B5EF4-FFF2-40B4-BE49-F238E27FC236}">
                <a16:creationId xmlns:a16="http://schemas.microsoft.com/office/drawing/2014/main" id="{45AD7713-848E-4720-B0A0-CBF82E7B2D7A}"/>
              </a:ext>
            </a:extLst>
          </p:cNvPr>
          <p:cNvSpPr>
            <a:spLocks noChangeArrowheads="1"/>
          </p:cNvSpPr>
          <p:nvPr/>
        </p:nvSpPr>
        <p:spPr bwMode="auto">
          <a:xfrm rot="4140000">
            <a:off x="6187281" y="3231357"/>
            <a:ext cx="485775" cy="830262"/>
          </a:xfrm>
          <a:prstGeom prst="upArrow">
            <a:avLst>
              <a:gd name="adj1" fmla="val 50000"/>
              <a:gd name="adj2" fmla="val 42729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14" name="AutoShape 9">
            <a:extLst>
              <a:ext uri="{FF2B5EF4-FFF2-40B4-BE49-F238E27FC236}">
                <a16:creationId xmlns:a16="http://schemas.microsoft.com/office/drawing/2014/main" id="{7C683D8F-8190-4044-970C-B2C4D83F756D}"/>
              </a:ext>
            </a:extLst>
          </p:cNvPr>
          <p:cNvSpPr>
            <a:spLocks noChangeArrowheads="1"/>
          </p:cNvSpPr>
          <p:nvPr/>
        </p:nvSpPr>
        <p:spPr bwMode="auto">
          <a:xfrm rot="2100000">
            <a:off x="5394325" y="2500313"/>
            <a:ext cx="485775" cy="879475"/>
          </a:xfrm>
          <a:prstGeom prst="upArrow">
            <a:avLst>
              <a:gd name="adj1" fmla="val 50000"/>
              <a:gd name="adj2" fmla="val 45261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1515" name="Oval 10">
            <a:extLst>
              <a:ext uri="{FF2B5EF4-FFF2-40B4-BE49-F238E27FC236}">
                <a16:creationId xmlns:a16="http://schemas.microsoft.com/office/drawing/2014/main" id="{7CD2BB36-2958-4E3A-941B-36F5C1D4F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508500"/>
            <a:ext cx="1998663" cy="844550"/>
          </a:xfrm>
          <a:prstGeom prst="ellipse">
            <a:avLst/>
          </a:prstGeom>
          <a:solidFill>
            <a:srgbClr val="FFFFFF"/>
          </a:solidFill>
          <a:ln w="25273" cap="sq">
            <a:solidFill>
              <a:srgbClr val="6CDA08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Erzieher/Innen</a:t>
            </a:r>
          </a:p>
        </p:txBody>
      </p:sp>
      <p:sp>
        <p:nvSpPr>
          <p:cNvPr id="21516" name="Oval 11">
            <a:extLst>
              <a:ext uri="{FF2B5EF4-FFF2-40B4-BE49-F238E27FC236}">
                <a16:creationId xmlns:a16="http://schemas.microsoft.com/office/drawing/2014/main" id="{7292699F-2B17-45D2-9FD1-684C82E3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516563"/>
            <a:ext cx="2233613" cy="844550"/>
          </a:xfrm>
          <a:prstGeom prst="ellipse">
            <a:avLst/>
          </a:prstGeom>
          <a:solidFill>
            <a:srgbClr val="FFFFFF"/>
          </a:solidFill>
          <a:ln w="25273" cap="sq">
            <a:solidFill>
              <a:srgbClr val="6CDA08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Schulsozialarbeiterin</a:t>
            </a:r>
          </a:p>
        </p:txBody>
      </p:sp>
      <p:sp>
        <p:nvSpPr>
          <p:cNvPr id="21517" name="Oval 12">
            <a:extLst>
              <a:ext uri="{FF2B5EF4-FFF2-40B4-BE49-F238E27FC236}">
                <a16:creationId xmlns:a16="http://schemas.microsoft.com/office/drawing/2014/main" id="{B90A9B67-E0F9-48A3-85BF-441398DBF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157788"/>
            <a:ext cx="2895600" cy="1152525"/>
          </a:xfrm>
          <a:prstGeom prst="ellipse">
            <a:avLst/>
          </a:prstGeom>
          <a:solidFill>
            <a:srgbClr val="FFFFFF"/>
          </a:solidFill>
          <a:ln w="25273" cap="sq">
            <a:solidFill>
              <a:srgbClr val="6CDA08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Ehrenamtliche Mitarbeiter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z.B. Mittagessen</a:t>
            </a:r>
          </a:p>
        </p:txBody>
      </p:sp>
      <p:sp>
        <p:nvSpPr>
          <p:cNvPr id="21518" name="Oval 13">
            <a:extLst>
              <a:ext uri="{FF2B5EF4-FFF2-40B4-BE49-F238E27FC236}">
                <a16:creationId xmlns:a16="http://schemas.microsoft.com/office/drawing/2014/main" id="{A9222BB7-BA65-4D0B-A14D-C62747832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213100"/>
            <a:ext cx="2428875" cy="1439863"/>
          </a:xfrm>
          <a:prstGeom prst="ellipse">
            <a:avLst/>
          </a:prstGeom>
          <a:solidFill>
            <a:srgbClr val="FFFFFF"/>
          </a:solidFill>
          <a:ln w="25273" cap="sq">
            <a:solidFill>
              <a:srgbClr val="6CDA08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Außerschulische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Kooperationspartner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 </a:t>
            </a:r>
          </a:p>
        </p:txBody>
      </p:sp>
      <p:sp>
        <p:nvSpPr>
          <p:cNvPr id="21519" name="Oval 14">
            <a:extLst>
              <a:ext uri="{FF2B5EF4-FFF2-40B4-BE49-F238E27FC236}">
                <a16:creationId xmlns:a16="http://schemas.microsoft.com/office/drawing/2014/main" id="{25FCC0CB-664A-436B-8A66-EFC8A6886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1700213"/>
            <a:ext cx="1998662" cy="844550"/>
          </a:xfrm>
          <a:prstGeom prst="ellipse">
            <a:avLst/>
          </a:prstGeom>
          <a:solidFill>
            <a:srgbClr val="FFFFFF"/>
          </a:solidFill>
          <a:ln w="25273" cap="sq">
            <a:solidFill>
              <a:srgbClr val="6CDA08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Eltern</a:t>
            </a:r>
          </a:p>
        </p:txBody>
      </p:sp>
      <p:sp>
        <p:nvSpPr>
          <p:cNvPr id="21520" name="Oval 15">
            <a:extLst>
              <a:ext uri="{FF2B5EF4-FFF2-40B4-BE49-F238E27FC236}">
                <a16:creationId xmlns:a16="http://schemas.microsoft.com/office/drawing/2014/main" id="{80D59016-56E8-42BE-9634-B7F0D15C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1773238"/>
            <a:ext cx="1998663" cy="844550"/>
          </a:xfrm>
          <a:prstGeom prst="ellipse">
            <a:avLst/>
          </a:prstGeom>
          <a:solidFill>
            <a:srgbClr val="FFFFFF"/>
          </a:solidFill>
          <a:ln w="25273" cap="sq">
            <a:solidFill>
              <a:srgbClr val="6CDA08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Jugendbegleiter</a:t>
            </a:r>
          </a:p>
        </p:txBody>
      </p:sp>
      <p:sp>
        <p:nvSpPr>
          <p:cNvPr id="21521" name="Oval 16">
            <a:extLst>
              <a:ext uri="{FF2B5EF4-FFF2-40B4-BE49-F238E27FC236}">
                <a16:creationId xmlns:a16="http://schemas.microsoft.com/office/drawing/2014/main" id="{C2242A6A-D0E6-4014-B209-EF40BFD22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2944813"/>
            <a:ext cx="2124075" cy="844550"/>
          </a:xfrm>
          <a:prstGeom prst="ellipse">
            <a:avLst/>
          </a:prstGeom>
          <a:solidFill>
            <a:srgbClr val="FFFFFF"/>
          </a:solidFill>
          <a:ln w="25273" cap="sq">
            <a:solidFill>
              <a:srgbClr val="6CDA08"/>
            </a:solidFill>
            <a:miter lim="800000"/>
            <a:headEnd/>
            <a:tailEnd/>
          </a:ln>
          <a:effectLst>
            <a:outerShdw dist="101823" dir="2700000" algn="ctr" rotWithShape="0">
              <a:srgbClr val="808080"/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Lehrerinnen/Lehrer</a:t>
            </a:r>
          </a:p>
        </p:txBody>
      </p:sp>
      <p:sp>
        <p:nvSpPr>
          <p:cNvPr id="21523" name="Rectangle 3">
            <a:extLst>
              <a:ext uri="{FF2B5EF4-FFF2-40B4-BE49-F238E27FC236}">
                <a16:creationId xmlns:a16="http://schemas.microsoft.com/office/drawing/2014/main" id="{F459B7CC-ED03-4133-8979-69913836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21" name="Rectangle 4">
            <a:extLst>
              <a:ext uri="{FF2B5EF4-FFF2-40B4-BE49-F238E27FC236}">
                <a16:creationId xmlns:a16="http://schemas.microsoft.com/office/drawing/2014/main" id="{ED5956A3-4C94-B246-BD78-3B4C96805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2975" cy="2555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56A40301-04D1-4E0F-9840-CFFA24D80E69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459B7CC-ED03-4133-8979-69913836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3487541-AF47-4BD7-AC75-30D47CE1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3F3F548E-AF15-4DBB-82D8-6E79E2AD1A57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 sz="1200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tx1"/>
                </a:solidFill>
              </a:rPr>
              <a:t>Schulsozialarbeit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43608" y="22768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366565" y="1772816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Frau Roth 		</a:t>
            </a:r>
            <a:r>
              <a:rPr lang="de-DE" sz="2400" dirty="0">
                <a:solidFill>
                  <a:schemeClr val="tx1"/>
                </a:solidFill>
              </a:rPr>
              <a:t>Tel: 133-5989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dirty="0">
                <a:solidFill>
                  <a:schemeClr val="tx1"/>
                </a:solidFill>
              </a:rPr>
              <a:t>Sprechzeiten sind montags, mittwochs, </a:t>
            </a:r>
            <a:r>
              <a:rPr lang="de-DE" sz="2400">
                <a:solidFill>
                  <a:schemeClr val="tx1"/>
                </a:solidFill>
              </a:rPr>
              <a:t>donnerstags und nach Vereinbarung.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b="1" dirty="0">
                <a:solidFill>
                  <a:schemeClr val="tx1"/>
                </a:solidFill>
              </a:rPr>
              <a:t>Aufgaben: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Beratung und Vermittlung von Hilfen für Schülerinnen, Schüler und Eltern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Beratung von Lehrkräften an Schulen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Unterstützung der Schule bei der inneren Schulentwicklung</a:t>
            </a:r>
          </a:p>
        </p:txBody>
      </p:sp>
    </p:spTree>
    <p:extLst>
      <p:ext uri="{BB962C8B-B14F-4D97-AF65-F5344CB8AC3E}">
        <p14:creationId xmlns:p14="http://schemas.microsoft.com/office/powerpoint/2010/main" val="25868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27584" y="256490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Sozial-Kompetenz-Training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Erlebnispädagogische Angebote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8" y="112648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tx1"/>
                </a:solidFill>
              </a:rPr>
              <a:t>Projekte organisiert und finanziert durch die Schulsozialarbeit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C88BB56-679F-4980-B9E3-1DD65E08D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2EF10506-AD17-4700-B9B7-1B4D8E61E1B3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 sz="12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5D63189-E473-004F-A2D4-01C5FE6C2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</p:spTree>
    <p:extLst>
      <p:ext uri="{BB962C8B-B14F-4D97-AF65-F5344CB8AC3E}">
        <p14:creationId xmlns:p14="http://schemas.microsoft.com/office/powerpoint/2010/main" val="263635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D7E5EC07-689D-4F68-9FBD-F63B4FE5D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229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655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SzPct val="100000"/>
              <a:defRPr/>
            </a:pPr>
            <a:endParaRPr lang="de-DE" altLang="de-DE" sz="2400" b="1" dirty="0">
              <a:solidFill>
                <a:srgbClr val="000000"/>
              </a:solidFill>
            </a:endParaRPr>
          </a:p>
          <a:p>
            <a:pPr marL="339725" algn="ctr" eaLnBrk="1" hangingPunct="1">
              <a:spcBef>
                <a:spcPts val="800"/>
              </a:spcBef>
              <a:buSzPct val="100000"/>
              <a:defRPr/>
            </a:pPr>
            <a:r>
              <a:rPr lang="de-DE" altLang="de-DE" sz="3600" b="1" dirty="0">
                <a:solidFill>
                  <a:srgbClr val="000000"/>
                </a:solidFill>
              </a:rPr>
              <a:t>Der Übergang vom Kindergarten</a:t>
            </a:r>
            <a:br>
              <a:rPr lang="de-DE" altLang="de-DE" sz="3600" b="1" dirty="0">
                <a:solidFill>
                  <a:srgbClr val="000000"/>
                </a:solidFill>
              </a:rPr>
            </a:br>
            <a:r>
              <a:rPr lang="de-DE" altLang="de-DE" sz="3600" b="1" dirty="0">
                <a:solidFill>
                  <a:srgbClr val="000000"/>
                </a:solidFill>
              </a:rPr>
              <a:t>in die Grundschule</a:t>
            </a:r>
          </a:p>
          <a:p>
            <a:pPr eaLnBrk="1" hangingPunct="1">
              <a:spcBef>
                <a:spcPts val="800"/>
              </a:spcBef>
              <a:buSzPct val="100000"/>
              <a:defRPr/>
            </a:pPr>
            <a:endParaRPr lang="de-DE" altLang="de-DE" sz="3600" b="1" dirty="0">
              <a:solidFill>
                <a:srgbClr val="0000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0BFE6E-24C6-0544-A8F8-7CD603784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1E0835-D22F-4B46-ABCB-3AA580CE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2EF10506-AD17-4700-B9B7-1B4D8E61E1B3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 sz="1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020AEBBD-98DD-41B4-97DD-C37B6F76E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229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800" dirty="0"/>
              <a:t>Besuche der Kooperationslehrerin im Kindergarten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800" dirty="0"/>
              <a:t>   (läuft seit Oktober 2021)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800" dirty="0"/>
              <a:t>Infoabend entfällt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800" dirty="0"/>
              <a:t>Schulanmeldung 16.02.2022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800" dirty="0"/>
              <a:t>„Schnupperstunden in der Schule“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800" dirty="0"/>
              <a:t>	(ab März 2022, pandemiebedingt vorerst ohne Begegnung mit Schulkindern)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800" dirty="0"/>
              <a:t>Einschulung (17.09.2022) </a:t>
            </a:r>
          </a:p>
          <a:p>
            <a:pPr eaLnBrk="1" hangingPunct="1">
              <a:buClrTx/>
              <a:buFontTx/>
              <a:buNone/>
            </a:pPr>
            <a:endParaRPr lang="de-DE" altLang="de-DE" sz="2800" dirty="0"/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769D9304-C996-4DDB-AA33-6EDCA7C99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82026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/>
              <a:t>Schritte auf dem Weg zum Schulkind</a:t>
            </a:r>
          </a:p>
        </p:txBody>
      </p:sp>
      <p:sp>
        <p:nvSpPr>
          <p:cNvPr id="25606" name="Rectangle 4">
            <a:extLst>
              <a:ext uri="{FF2B5EF4-FFF2-40B4-BE49-F238E27FC236}">
                <a16:creationId xmlns:a16="http://schemas.microsoft.com/office/drawing/2014/main" id="{7EE020D0-0B19-475A-B6E6-53DBDF54E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E220F670-1A8D-474B-A752-B40665B02CFB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 sz="12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69BA852-2BE6-A740-AB56-A28132B59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7759FA58-E207-44FF-AF64-7639A7A6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2296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143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/>
              <a:t>„Übergeordnetes Ziel der Kooperation ist es, dass der </a:t>
            </a:r>
            <a:r>
              <a:rPr lang="de-DE" altLang="de-DE" b="1"/>
              <a:t>Übergang </a:t>
            </a:r>
            <a:r>
              <a:rPr lang="de-DE" altLang="de-DE"/>
              <a:t> von der Tageseinrichtung  in die Schule für jedes Kind </a:t>
            </a:r>
            <a:r>
              <a:rPr lang="de-DE" altLang="de-DE" b="1"/>
              <a:t>gelingt</a:t>
            </a:r>
            <a:r>
              <a:rPr lang="de-DE" altLang="de-DE"/>
              <a:t>.“ (Verwaltungsvorschrift 2002)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311C2D4-3D9C-4F92-8B32-A5540799A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7913" y="981075"/>
            <a:ext cx="7766051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/>
              <a:t>							Ziel der Kooperation</a:t>
            </a:r>
          </a:p>
        </p:txBody>
      </p:sp>
      <p:grpSp>
        <p:nvGrpSpPr>
          <p:cNvPr id="27652" name="Group 2">
            <a:extLst>
              <a:ext uri="{FF2B5EF4-FFF2-40B4-BE49-F238E27FC236}">
                <a16:creationId xmlns:a16="http://schemas.microsoft.com/office/drawing/2014/main" id="{146CA7CA-1D15-4474-B192-1271573FDC30}"/>
              </a:ext>
            </a:extLst>
          </p:cNvPr>
          <p:cNvGrpSpPr>
            <a:grpSpLocks/>
          </p:cNvGrpSpPr>
          <p:nvPr/>
        </p:nvGrpSpPr>
        <p:grpSpPr bwMode="auto">
          <a:xfrm>
            <a:off x="326153" y="188914"/>
            <a:ext cx="8566150" cy="6594475"/>
            <a:chOff x="204" y="119"/>
            <a:chExt cx="5396" cy="4154"/>
          </a:xfrm>
        </p:grpSpPr>
        <p:sp>
          <p:nvSpPr>
            <p:cNvPr id="27653" name="Rectangle 3">
              <a:extLst>
                <a:ext uri="{FF2B5EF4-FFF2-40B4-BE49-F238E27FC236}">
                  <a16:creationId xmlns:a16="http://schemas.microsoft.com/office/drawing/2014/main" id="{2BD5963E-499A-4A97-963B-EEA7CE4F4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6" cy="3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		 Hebelschule 2019/20</a:t>
              </a:r>
            </a:p>
          </p:txBody>
        </p:sp>
        <p:sp>
          <p:nvSpPr>
            <p:cNvPr id="27654" name="Rectangle 4">
              <a:extLst>
                <a:ext uri="{FF2B5EF4-FFF2-40B4-BE49-F238E27FC236}">
                  <a16:creationId xmlns:a16="http://schemas.microsoft.com/office/drawing/2014/main" id="{F4D3D3C6-95FA-4679-B667-E606EC774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6" cy="163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/>
                <a:t>Eva-Maria Meder, Hebelschule Karlsruhe</a:t>
              </a:r>
              <a:r>
                <a:rPr lang="de-DE" altLang="de-DE" sz="1200"/>
                <a:t>    						</a:t>
              </a:r>
              <a:fld id="{B53221C0-22B7-4D88-A365-12FFBCA34E3A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16</a:t>
              </a:fld>
              <a:endParaRPr lang="de-DE" altLang="de-DE" sz="1200"/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1BD20C19-2CA3-CB4F-962C-F8C6B37A8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DD191DF6-098C-46FC-AEF4-4B902F619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229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b="1"/>
              <a:t>Verschiedene Aktivitäten </a:t>
            </a:r>
            <a:r>
              <a:rPr lang="de-DE" altLang="de-DE" sz="2400"/>
              <a:t>der </a:t>
            </a:r>
            <a:r>
              <a:rPr lang="de-DE" altLang="de-DE" sz="2400" b="1"/>
              <a:t>Schulanfänger</a:t>
            </a:r>
            <a:r>
              <a:rPr lang="de-DE" altLang="de-DE" sz="2400"/>
              <a:t> mit der </a:t>
            </a:r>
            <a:r>
              <a:rPr lang="de-DE" altLang="de-DE" sz="2400" b="1"/>
              <a:t>Kooperationslehrerin</a:t>
            </a:r>
            <a:r>
              <a:rPr lang="de-DE" altLang="de-DE" sz="2400"/>
              <a:t>, um sich gegenseitig kennen zu lernen;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b="1"/>
              <a:t>Austausch</a:t>
            </a:r>
            <a:r>
              <a:rPr lang="de-DE" altLang="de-DE" sz="2400"/>
              <a:t> zwischen Erzieherinnen und Kooperationslehrerin;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b="1"/>
              <a:t>Elterngespräche</a:t>
            </a:r>
            <a:r>
              <a:rPr lang="de-DE" altLang="de-DE" sz="2400"/>
              <a:t> bei Bedarf, um den </a:t>
            </a:r>
            <a:r>
              <a:rPr lang="de-DE" altLang="de-DE" sz="2400" b="1"/>
              <a:t>individuellen Entwicklungsstand</a:t>
            </a:r>
            <a:r>
              <a:rPr lang="de-DE" altLang="de-DE" sz="2400"/>
              <a:t> und </a:t>
            </a:r>
            <a:r>
              <a:rPr lang="de-DE" altLang="de-DE" sz="2400" b="1"/>
              <a:t>Förderbedarf</a:t>
            </a:r>
            <a:r>
              <a:rPr lang="de-DE" altLang="de-DE" sz="2400"/>
              <a:t> (sowie besondere Bedürfnisse) des Kindes zu kennen und zu berücksichtigen.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088194DC-9571-48AF-BB03-534B681C9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89138" y="981075"/>
            <a:ext cx="75358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/>
              <a:t>											Deswegen:</a:t>
            </a:r>
          </a:p>
        </p:txBody>
      </p:sp>
      <p:grpSp>
        <p:nvGrpSpPr>
          <p:cNvPr id="29700" name="Group 2">
            <a:extLst>
              <a:ext uri="{FF2B5EF4-FFF2-40B4-BE49-F238E27FC236}">
                <a16:creationId xmlns:a16="http://schemas.microsoft.com/office/drawing/2014/main" id="{F9348C84-0489-4512-9467-188BD14B675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566150" cy="6594475"/>
            <a:chOff x="204" y="119"/>
            <a:chExt cx="5396" cy="4154"/>
          </a:xfrm>
        </p:grpSpPr>
        <p:sp>
          <p:nvSpPr>
            <p:cNvPr id="29701" name="Rectangle 3">
              <a:extLst>
                <a:ext uri="{FF2B5EF4-FFF2-40B4-BE49-F238E27FC236}">
                  <a16:creationId xmlns:a16="http://schemas.microsoft.com/office/drawing/2014/main" id="{ED267516-2857-4E39-87E3-3931DB6E2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6" cy="3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	Hebelschule 2021/22</a:t>
              </a:r>
            </a:p>
          </p:txBody>
        </p:sp>
        <p:sp>
          <p:nvSpPr>
            <p:cNvPr id="29702" name="Rectangle 4">
              <a:extLst>
                <a:ext uri="{FF2B5EF4-FFF2-40B4-BE49-F238E27FC236}">
                  <a16:creationId xmlns:a16="http://schemas.microsoft.com/office/drawing/2014/main" id="{2914CB08-3194-409D-B28D-8F643B7F4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6" cy="163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/>
                <a:t>Eva-Maria Meder, Hebelschule Karlsruhe</a:t>
              </a:r>
              <a:r>
                <a:rPr lang="de-DE" altLang="de-DE" sz="1200"/>
                <a:t>    						</a:t>
              </a:r>
              <a:fld id="{33CEE74B-7E38-4F39-80E6-99BD1BCD792E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17</a:t>
              </a:fld>
              <a:endParaRPr lang="de-DE" altLang="de-DE" sz="12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090A21BA-C358-49E4-A8AF-18BA50BD1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2296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b="1" dirty="0"/>
              <a:t>Volitional-motivationale Kompetenzen:</a:t>
            </a:r>
            <a:r>
              <a:rPr lang="de-DE" altLang="de-DE" sz="2400" dirty="0"/>
              <a:t> z.B.  Lernbereitschaft, optimistische Lernhaltung,     Frustrationstoleranz, Impulskontrolle, Konzentration    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b="1" dirty="0"/>
              <a:t>Sozial-emotionale Kompetenzen</a:t>
            </a:r>
            <a:r>
              <a:rPr lang="de-DE" altLang="de-DE" sz="2400" dirty="0"/>
              <a:t>: z.B. Umgang mit anderen Kindern, Verhalten in verschiedenen Gesprächssituationen, Selbstbewusstsein, Selbstständigkeit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b="1" dirty="0"/>
              <a:t>Motorische Kompetenzen:</a:t>
            </a:r>
            <a:r>
              <a:rPr lang="de-DE" altLang="de-DE" sz="2400" dirty="0"/>
              <a:t> z.B. Auge-Hand-Koordination, Stifthaltung, Handgeschicklichkeit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b="1" dirty="0"/>
              <a:t>Kognitive Kompetenzen</a:t>
            </a:r>
            <a:r>
              <a:rPr lang="de-DE" altLang="de-DE" sz="2400" dirty="0"/>
              <a:t>: Merkfähigkeit, Interesse an vielfältigen Themen, Allgemeinwissen, Spracherwerb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A2C66810-A659-43A3-BC36-BAB6B9AE7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7235612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/>
              <a:t>	 Schulbereitschaft im Überblick:</a:t>
            </a:r>
          </a:p>
        </p:txBody>
      </p:sp>
      <p:grpSp>
        <p:nvGrpSpPr>
          <p:cNvPr id="31748" name="Group 2">
            <a:extLst>
              <a:ext uri="{FF2B5EF4-FFF2-40B4-BE49-F238E27FC236}">
                <a16:creationId xmlns:a16="http://schemas.microsoft.com/office/drawing/2014/main" id="{2AF9D2A4-B820-47DC-834E-87E94F84FF80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566150" cy="6594475"/>
            <a:chOff x="204" y="119"/>
            <a:chExt cx="5396" cy="4154"/>
          </a:xfrm>
        </p:grpSpPr>
        <p:sp>
          <p:nvSpPr>
            <p:cNvPr id="31749" name="Rectangle 3">
              <a:extLst>
                <a:ext uri="{FF2B5EF4-FFF2-40B4-BE49-F238E27FC236}">
                  <a16:creationId xmlns:a16="http://schemas.microsoft.com/office/drawing/2014/main" id="{A708A109-13A6-4C54-8D2A-1B68C3C18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6" cy="3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	Hebelschule 2021/22</a:t>
              </a:r>
            </a:p>
          </p:txBody>
        </p:sp>
        <p:sp>
          <p:nvSpPr>
            <p:cNvPr id="31750" name="Rectangle 4">
              <a:extLst>
                <a:ext uri="{FF2B5EF4-FFF2-40B4-BE49-F238E27FC236}">
                  <a16:creationId xmlns:a16="http://schemas.microsoft.com/office/drawing/2014/main" id="{0341DD8B-74AE-4A60-B01E-2CE83CE86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6" cy="163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/>
                <a:t>Eva-Maria Meder, Hebelschule Karlsruhe</a:t>
              </a:r>
              <a:r>
                <a:rPr lang="de-DE" altLang="de-DE" sz="1200"/>
                <a:t>    						</a:t>
              </a:r>
              <a:fld id="{B35F57C9-31FE-41FC-93B5-C943D0C95DBE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18</a:t>
              </a:fld>
              <a:endParaRPr lang="de-DE" altLang="de-DE" sz="12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 sz="1200" dirty="0"/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9DEE2330-0EDF-4C3B-853D-44874562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052513"/>
            <a:ext cx="8577263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3600" dirty="0">
                <a:solidFill>
                  <a:schemeClr val="tx1"/>
                </a:solidFill>
              </a:rPr>
              <a:t>Einige </a:t>
            </a:r>
            <a:r>
              <a:rPr lang="de-DE" altLang="de-DE" sz="3600" b="1" dirty="0">
                <a:solidFill>
                  <a:schemeClr val="tx1"/>
                </a:solidFill>
              </a:rPr>
              <a:t>Herausforderungen</a:t>
            </a:r>
            <a:r>
              <a:rPr lang="de-DE" altLang="de-DE" sz="3600" dirty="0">
                <a:solidFill>
                  <a:schemeClr val="tx1"/>
                </a:solidFill>
              </a:rPr>
              <a:t> in den ersten Schulwochen</a:t>
            </a:r>
            <a:r>
              <a:rPr lang="de-DE" altLang="de-DE" sz="28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marL="457200" indent="-4572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Sich für den Sportunterricht umzuziehen,</a:t>
            </a:r>
            <a:br>
              <a:rPr lang="de-DE" altLang="de-DE" sz="2800" dirty="0">
                <a:solidFill>
                  <a:schemeClr val="tx1"/>
                </a:solidFill>
              </a:rPr>
            </a:br>
            <a:r>
              <a:rPr lang="de-DE" altLang="de-DE" sz="2800" dirty="0">
                <a:solidFill>
                  <a:schemeClr val="tx1"/>
                </a:solidFill>
              </a:rPr>
              <a:t>sich für die Hof-Pause anziehen sowie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de-DE" altLang="de-DE" sz="2800" dirty="0">
                <a:solidFill>
                  <a:schemeClr val="tx1"/>
                </a:solidFill>
              </a:rPr>
              <a:t>	Geschicklichkeit mit Reißverschlüssen,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de-DE" altLang="de-DE" sz="2800" dirty="0">
                <a:solidFill>
                  <a:schemeClr val="tx1"/>
                </a:solidFill>
              </a:rPr>
              <a:t>     Klettverschlüssen und Schnürsenkeln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de-DE" altLang="de-DE" sz="2800" dirty="0">
                <a:solidFill>
                  <a:schemeClr val="tx1"/>
                </a:solidFill>
              </a:rPr>
              <a:t>     helfen sich schnell 	für den Unterricht    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de-DE" altLang="de-DE" sz="2800" dirty="0">
                <a:solidFill>
                  <a:schemeClr val="tx1"/>
                </a:solidFill>
              </a:rPr>
              <a:t>     bereitzumachen.</a:t>
            </a:r>
            <a:endParaRPr lang="de-DE" altLang="de-DE" sz="28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b="1" dirty="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3600" b="1" dirty="0">
                <a:solidFill>
                  <a:schemeClr val="tx1"/>
                </a:solidFill>
              </a:rPr>
              <a:t> </a:t>
            </a:r>
            <a:endParaRPr lang="de-DE" altLang="de-DE" sz="2800" b="1" dirty="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334C9C24-F48E-494A-8565-2CBF23516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de-DE" altLang="de-DE" sz="2800" b="1" i="1" dirty="0"/>
              <a:t>	 </a:t>
            </a:r>
          </a:p>
          <a:p>
            <a:pPr eaLnBrk="1" hangingPunct="1">
              <a:spcBef>
                <a:spcPts val="700"/>
              </a:spcBef>
            </a:pPr>
            <a:r>
              <a:rPr lang="de-DE" altLang="de-DE" sz="2800" b="1" i="1" dirty="0"/>
              <a:t> Programmpunkte</a:t>
            </a:r>
          </a:p>
          <a:p>
            <a:pPr eaLnBrk="1" hangingPunct="1">
              <a:spcBef>
                <a:spcPts val="700"/>
              </a:spcBef>
            </a:pPr>
            <a:endParaRPr lang="de-DE" altLang="de-DE" sz="1000" b="1" i="1" dirty="0"/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 Die Hebelschule stellt sich vor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 Auf dem Weg zum Schulkind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 Die ersten Wochen an der Hebel-Grundschule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 Stundentafel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 Organisation Ganztag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 Betreuung Halbtagskinder</a:t>
            </a:r>
          </a:p>
          <a:p>
            <a:pPr eaLnBrk="1" hangingPunct="1">
              <a:spcBef>
                <a:spcPts val="700"/>
              </a:spcBef>
            </a:pPr>
            <a:endParaRPr lang="de-DE" altLang="de-DE" sz="2800" i="1" dirty="0"/>
          </a:p>
          <a:p>
            <a:pPr eaLnBrk="1" hangingPunct="1">
              <a:spcBef>
                <a:spcPts val="700"/>
              </a:spcBef>
            </a:pPr>
            <a:endParaRPr lang="de-DE" altLang="de-DE" sz="2800" i="1" dirty="0"/>
          </a:p>
          <a:p>
            <a:pPr eaLnBrk="1" hangingPunct="1">
              <a:spcBef>
                <a:spcPts val="700"/>
              </a:spcBef>
            </a:pPr>
            <a:endParaRPr lang="de-DE" altLang="de-DE" sz="2800" i="1" dirty="0"/>
          </a:p>
          <a:p>
            <a:pPr eaLnBrk="1" hangingPunct="1">
              <a:spcBef>
                <a:spcPts val="700"/>
              </a:spcBef>
            </a:pPr>
            <a:endParaRPr lang="de-DE" altLang="de-DE" sz="2800" i="1" dirty="0"/>
          </a:p>
        </p:txBody>
      </p:sp>
      <p:grpSp>
        <p:nvGrpSpPr>
          <p:cNvPr id="5123" name="Group 2">
            <a:extLst>
              <a:ext uri="{FF2B5EF4-FFF2-40B4-BE49-F238E27FC236}">
                <a16:creationId xmlns:a16="http://schemas.microsoft.com/office/drawing/2014/main" id="{2CA5A1FE-2F75-4422-A7F1-1EEC3E33F02F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562975" cy="6591313"/>
            <a:chOff x="204" y="119"/>
            <a:chExt cx="5394" cy="4152"/>
          </a:xfrm>
        </p:grpSpPr>
        <p:sp>
          <p:nvSpPr>
            <p:cNvPr id="5124" name="Rectangle 3">
              <a:extLst>
                <a:ext uri="{FF2B5EF4-FFF2-40B4-BE49-F238E27FC236}">
                  <a16:creationId xmlns:a16="http://schemas.microsoft.com/office/drawing/2014/main" id="{290DCE5B-A785-4743-B3CD-31F7A08B9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4" cy="359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Hebelschule 2021/22</a:t>
              </a:r>
            </a:p>
          </p:txBody>
        </p:sp>
        <p:sp>
          <p:nvSpPr>
            <p:cNvPr id="5125" name="Rectangle 4">
              <a:extLst>
                <a:ext uri="{FF2B5EF4-FFF2-40B4-BE49-F238E27FC236}">
                  <a16:creationId xmlns:a16="http://schemas.microsoft.com/office/drawing/2014/main" id="{A55F4232-004D-49F8-8239-418EF056B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4" cy="1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28275" algn="l"/>
                  <a:tab pos="10779125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 dirty="0"/>
                <a:t>Eva-Maria Meder, Hebelschule Karlsruhe</a:t>
              </a:r>
              <a:r>
                <a:rPr lang="de-DE" altLang="de-DE" sz="1200" dirty="0"/>
                <a:t>    						</a:t>
              </a:r>
              <a:fld id="{56A40301-04D1-4E0F-9840-CFFA24D80E69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2</a:t>
              </a:fld>
              <a:endParaRPr lang="de-DE" altLang="de-DE" sz="12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 sz="1200" dirty="0"/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9DEE2330-0EDF-4C3B-853D-44874562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052513"/>
            <a:ext cx="857726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de-DE" altLang="de-DE" sz="2800" dirty="0">
              <a:solidFill>
                <a:schemeClr val="tx1"/>
              </a:solidFill>
            </a:endParaRPr>
          </a:p>
          <a:p>
            <a:pPr marL="457200" indent="-4572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Schon in der ersten Unterrichtstunde schreiben wir Buchstaben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	Die richtige Stifthaltung und sichere Stiftführung 	verhelfen beim Schreiben lernen zu 	Erfolgserlebnissen.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	Damit der Stift macht, was Kopf und Auge 	wollen,…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	…genaues Ausmalen probieren,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	…mit Finger oder Stift Labyrinthe nachspuren.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b="1" dirty="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0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 sz="1200" dirty="0"/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9DEE2330-0EDF-4C3B-853D-44874562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808"/>
            <a:ext cx="857726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de-DE" altLang="de-DE" sz="2800" dirty="0">
              <a:solidFill>
                <a:schemeClr val="tx1"/>
              </a:solidFill>
            </a:endParaRPr>
          </a:p>
          <a:p>
            <a:pPr marL="457200" indent="-45720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Arbeitsblätter gestalten, einkleben, abheften.</a:t>
            </a:r>
          </a:p>
          <a:p>
            <a:pPr eaLnBrk="1" hangingPunct="1">
              <a:buClr>
                <a:srgbClr val="000000"/>
              </a:buClr>
              <a:buSzPct val="100000"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de-DE" altLang="de-DE" sz="2800" dirty="0">
                <a:solidFill>
                  <a:schemeClr val="tx1"/>
                </a:solidFill>
              </a:rPr>
              <a:t>	Ausschneiden, aufkleben, einsortieren – diese 	Arbeitstechniken gehören zum Schulalltag in der 	ersten Klasse. Je schneller sie zur Routine 	werden, umso mehr Aufmerksamkeit bleibt für die 	Zahlen, Buchstaben, Lieder…..übrig.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b="1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 sz="1200" dirty="0"/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9DEE2330-0EDF-4C3B-853D-44874562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052513"/>
            <a:ext cx="85772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Wenn Sie sich und Ihr Kind auf den Schulanfang einstimmen wollen, nutzen Sie Gelegenheiten zum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Basteln, Schneiden, Malen, Puzzeln, Würfeln, Erzählen, Geschichten hören, sich selbständig Anziehen.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Durch die spielerische Beschäftigung gewöhnen sich die Kinder an so manche Anforderung und können die Schule zuversichtlich auf sich zukommen lassen!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0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E25F5025-A9A5-4957-90AA-577E7C521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81075"/>
            <a:ext cx="45227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/>
              <a:t> 						Wichtig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B569BF1-0AAD-4E7D-B9E2-40CB34B2E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457200" indent="-457200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de-DE" altLang="de-DE" sz="2600" dirty="0">
                <a:solidFill>
                  <a:srgbClr val="000000"/>
                </a:solidFill>
              </a:rPr>
              <a:t>Schulbereitschaft bedeutet nicht, dass die Kinder in allen Bereichen genau festgelegte Anforderungen zu erfüllen haben.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de-DE" altLang="de-DE" sz="2600" dirty="0">
                <a:solidFill>
                  <a:srgbClr val="000000"/>
                </a:solidFill>
              </a:rPr>
              <a:t>Es geht vielmehr darum festzustellen, in welchen Bereichen sie noch Unterstützung brauchen, um sich in der Schule gut weiterentwickeln zu können.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de-DE" altLang="de-DE" sz="2600" dirty="0">
                <a:solidFill>
                  <a:srgbClr val="000000"/>
                </a:solidFill>
              </a:rPr>
              <a:t>Es geht aber genauso darum, die starken Bereiche zu kennen, um das Selbstvertrauen zu fördern.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de-DE" altLang="de-DE" sz="2600" dirty="0">
                <a:solidFill>
                  <a:srgbClr val="000000"/>
                </a:solidFill>
              </a:rPr>
              <a:t>Es lohnt sich, mit </a:t>
            </a:r>
            <a:r>
              <a:rPr lang="de-DE" altLang="de-DE" sz="2600" b="1" dirty="0">
                <a:solidFill>
                  <a:srgbClr val="000000"/>
                </a:solidFill>
              </a:rPr>
              <a:t>Zuversicht</a:t>
            </a:r>
            <a:r>
              <a:rPr lang="de-DE" altLang="de-DE" sz="2600" dirty="0">
                <a:solidFill>
                  <a:srgbClr val="000000"/>
                </a:solidFill>
              </a:rPr>
              <a:t> und </a:t>
            </a:r>
            <a:r>
              <a:rPr lang="de-DE" altLang="de-DE" sz="2600" b="1" dirty="0">
                <a:solidFill>
                  <a:srgbClr val="000000"/>
                </a:solidFill>
              </a:rPr>
              <a:t>Freude</a:t>
            </a:r>
            <a:r>
              <a:rPr lang="de-DE" altLang="de-DE" sz="2600" dirty="0">
                <a:solidFill>
                  <a:srgbClr val="000000"/>
                </a:solidFill>
              </a:rPr>
              <a:t> auf den Schulanfang zuzugehen!!</a:t>
            </a:r>
          </a:p>
          <a:p>
            <a:pPr indent="-455613" eaLnBrk="1" hangingPunct="1">
              <a:spcBef>
                <a:spcPts val="800"/>
              </a:spcBef>
              <a:buSzPct val="100000"/>
              <a:defRPr/>
            </a:pPr>
            <a:endParaRPr lang="de-DE" altLang="de-DE" sz="2600" dirty="0">
              <a:solidFill>
                <a:srgbClr val="000000"/>
              </a:solidFill>
            </a:endParaRPr>
          </a:p>
        </p:txBody>
      </p:sp>
      <p:grpSp>
        <p:nvGrpSpPr>
          <p:cNvPr id="33796" name="Group 2">
            <a:extLst>
              <a:ext uri="{FF2B5EF4-FFF2-40B4-BE49-F238E27FC236}">
                <a16:creationId xmlns:a16="http://schemas.microsoft.com/office/drawing/2014/main" id="{218C4F44-277A-4BBC-8E60-75A6E2F1D14C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566150" cy="6594488"/>
            <a:chOff x="204" y="119"/>
            <a:chExt cx="5396" cy="4154"/>
          </a:xfrm>
        </p:grpSpPr>
        <p:sp>
          <p:nvSpPr>
            <p:cNvPr id="33797" name="Rectangle 3">
              <a:extLst>
                <a:ext uri="{FF2B5EF4-FFF2-40B4-BE49-F238E27FC236}">
                  <a16:creationId xmlns:a16="http://schemas.microsoft.com/office/drawing/2014/main" id="{ADBE08D4-DAFF-4426-8589-6780E834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6" cy="3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Hebelschule 2021/22</a:t>
              </a:r>
            </a:p>
          </p:txBody>
        </p:sp>
        <p:sp>
          <p:nvSpPr>
            <p:cNvPr id="33798" name="Rectangle 4">
              <a:extLst>
                <a:ext uri="{FF2B5EF4-FFF2-40B4-BE49-F238E27FC236}">
                  <a16:creationId xmlns:a16="http://schemas.microsoft.com/office/drawing/2014/main" id="{1079B4E9-992C-4FCD-BEB0-556A38129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6" cy="163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 dirty="0"/>
                <a:t>Eva-Maria Meder, Hebelschule Karlsruhe</a:t>
              </a:r>
              <a:r>
                <a:rPr lang="de-DE" altLang="de-DE" sz="1200" dirty="0"/>
                <a:t>    						</a:t>
              </a:r>
              <a:fld id="{8124F7B0-DFDA-46ED-8667-5BEDC05C0B00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23</a:t>
              </a:fld>
              <a:endParaRPr lang="de-DE" altLang="de-DE" sz="12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 sz="1200" dirty="0"/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9DEE2330-0EDF-4C3B-853D-44874562A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1052513"/>
            <a:ext cx="8577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Hier noch drei Links:</a:t>
            </a:r>
            <a:br>
              <a:rPr lang="de-DE" altLang="de-DE" sz="2800" dirty="0">
                <a:solidFill>
                  <a:schemeClr val="tx1"/>
                </a:solidFill>
              </a:rPr>
            </a:b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dirty="0">
                <a:solidFill>
                  <a:schemeClr val="tx1"/>
                </a:solidFill>
              </a:rPr>
              <a:t>1. Buchstaben lautieren</a:t>
            </a:r>
            <a:r>
              <a:rPr lang="de-DE" sz="2800" dirty="0"/>
              <a:t> l: </a:t>
            </a:r>
            <a:r>
              <a:rPr lang="de-DE" sz="2800" u="sng" dirty="0">
                <a:hlinkClick r:id="rId3"/>
              </a:rPr>
              <a:t>https://www.youtube.com/watch?v=fKyWsQFeP5U</a:t>
            </a:r>
            <a:endParaRPr lang="de-DE" sz="2800" u="sng" dirty="0"/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de-DE" altLang="de-DE" sz="2800" dirty="0">
                <a:solidFill>
                  <a:schemeClr val="tx1"/>
                </a:solidFill>
              </a:rPr>
              <a:t>2. Stifthaltung</a:t>
            </a:r>
          </a:p>
          <a:p>
            <a:pPr lvl="0" eaLnBrk="1" hangingPunct="1">
              <a:buClr>
                <a:srgbClr val="000000"/>
              </a:buClr>
              <a:buSzPct val="100000"/>
            </a:pPr>
            <a:r>
              <a:rPr lang="de-DE" sz="2800" u="sng" dirty="0">
                <a:hlinkClick r:id="rId4"/>
              </a:rPr>
              <a:t>https://www.jetzt-schulkind.de/schreiben-im-drei-punkt-griff-die-richtige-stifthaltung/</a:t>
            </a:r>
            <a:endParaRPr lang="de-DE" alt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61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565544A-FDB1-49EB-9FC9-FBA309687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2125" y="1890274"/>
            <a:ext cx="8229600" cy="460851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39725" indent="-339725" eaLnBrk="1" hangingPunct="1"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de-DE" altLang="de-DE" sz="2400" b="1" dirty="0"/>
          </a:p>
        </p:txBody>
      </p:sp>
      <p:sp>
        <p:nvSpPr>
          <p:cNvPr id="48131" name="Text Box 7">
            <a:extLst>
              <a:ext uri="{FF2B5EF4-FFF2-40B4-BE49-F238E27FC236}">
                <a16:creationId xmlns:a16="http://schemas.microsoft.com/office/drawing/2014/main" id="{B61816D0-271B-4738-BDF1-FF7A562D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420" y="98107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3600" b="1" dirty="0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81944" y="2413338"/>
            <a:ext cx="59584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sz="2400" b="1" dirty="0">
              <a:solidFill>
                <a:schemeClr val="tx1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3600" b="1" dirty="0">
                <a:solidFill>
                  <a:schemeClr val="tx1"/>
                </a:solidFill>
              </a:rPr>
              <a:t>Die ersten Wochen an der Hebel-Grundschule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b="1" dirty="0">
              <a:solidFill>
                <a:schemeClr val="tx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77636B15-27F7-4640-A654-FBAF78434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5A782DA-0D74-1C47-8B96-F3454A4231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149477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DE" altLang="de-DE" sz="1200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492125" y="620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de-DE" altLang="de-DE" sz="3600" b="1" dirty="0">
                <a:solidFill>
                  <a:schemeClr val="tx1"/>
                </a:solidFill>
              </a:rPr>
              <a:t>Der Tagesplan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136" y="1672894"/>
            <a:ext cx="4032448" cy="44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39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DE" altLang="de-DE" sz="12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42988" y="1019175"/>
            <a:ext cx="6767512" cy="754063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3600" b="1" kern="0" dirty="0"/>
              <a:t>Schreiben vor Lesen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r="2510" b="54216"/>
          <a:stretch>
            <a:fillRect/>
          </a:stretch>
        </p:blipFill>
        <p:spPr bwMode="auto">
          <a:xfrm>
            <a:off x="611560" y="2348880"/>
            <a:ext cx="7901715" cy="30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310" r="2510" b="5421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10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DE" altLang="de-DE" sz="12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1125538"/>
            <a:ext cx="8229600" cy="791294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3600" b="1" kern="0" dirty="0"/>
              <a:t>Materialien für die EVA-Zeit</a:t>
            </a:r>
          </a:p>
        </p:txBody>
      </p:sp>
      <p:pic>
        <p:nvPicPr>
          <p:cNvPr id="5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" t="20309" r="8025" b="27907"/>
          <a:stretch>
            <a:fillRect/>
          </a:stretch>
        </p:blipFill>
        <p:spPr bwMode="auto">
          <a:xfrm>
            <a:off x="1238250" y="2420938"/>
            <a:ext cx="6934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187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DE" altLang="de-DE" sz="12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91757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de-DE" sz="3600" kern="0" dirty="0"/>
          </a:p>
          <a:p>
            <a:pPr>
              <a:defRPr/>
            </a:pPr>
            <a:r>
              <a:rPr lang="de-DE" sz="3600" b="1" kern="0" dirty="0"/>
              <a:t>Klassengemeinschaft erleben</a:t>
            </a:r>
          </a:p>
          <a:p>
            <a:pPr>
              <a:defRPr/>
            </a:pPr>
            <a:endParaRPr lang="de-DE" sz="3600" kern="0" dirty="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sz="2400" kern="0" dirty="0"/>
              <a:t>Gemeinsames Frühstück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sz="2400" kern="0" dirty="0"/>
              <a:t>Geburtstag feiern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sz="2400" kern="0" dirty="0"/>
              <a:t>Gemeinsames Mittagessen (GT)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de-DE" sz="2400" kern="0" dirty="0"/>
              <a:t>Hofpausen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33539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C37EA1F9-397A-44CE-8F81-F0D06E074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44675"/>
            <a:ext cx="82296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de-DE" altLang="de-DE" sz="2800" i="1" dirty="0"/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zweizügige Grundschule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seit dem Schuljahr 2014/15 Ganztagsschule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Ganztagsbetrieb findet Mo. – Do. statt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i="1" dirty="0"/>
              <a:t>Betreuungsangebot nach Wunsch freitags bis 16.00 Uhr</a:t>
            </a:r>
          </a:p>
        </p:txBody>
      </p:sp>
      <p:sp>
        <p:nvSpPr>
          <p:cNvPr id="7172" name="Text Box 5">
            <a:extLst>
              <a:ext uri="{FF2B5EF4-FFF2-40B4-BE49-F238E27FC236}">
                <a16:creationId xmlns:a16="http://schemas.microsoft.com/office/drawing/2014/main" id="{D68FA3ED-65BE-4EA5-8F0B-367775ABF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08050"/>
            <a:ext cx="7491413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/>
              <a:t>Entwicklungsmodell Hebelschule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E160FE8-D67B-1D4F-AD95-BA2800F5C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E1550DE-D101-8543-A5F6-7F6CE6321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2975" cy="2555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56A40301-04D1-4E0F-9840-CFFA24D80E69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640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DE" altLang="de-DE" sz="1200" dirty="0"/>
          </a:p>
        </p:txBody>
      </p:sp>
      <p:graphicFrame>
        <p:nvGraphicFramePr>
          <p:cNvPr id="5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197077"/>
              </p:ext>
            </p:extLst>
          </p:nvPr>
        </p:nvGraphicFramePr>
        <p:xfrm>
          <a:off x="2387600" y="1396519"/>
          <a:ext cx="4438650" cy="4537076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Fächer</a:t>
                      </a:r>
                    </a:p>
                  </a:txBody>
                  <a:tcPr marL="90000" marR="90000" marT="151632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Klasse 1   </a:t>
                      </a: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Deutsch</a:t>
                      </a:r>
                    </a:p>
                  </a:txBody>
                  <a:tcPr marL="90000" marR="90000" marT="10836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7</a:t>
                      </a: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Mathematik</a:t>
                      </a:r>
                    </a:p>
                  </a:txBody>
                  <a:tcPr marL="90000" marR="90000" marT="10836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5</a:t>
                      </a: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Sachunterricht</a:t>
                      </a:r>
                    </a:p>
                  </a:txBody>
                  <a:tcPr marL="90000" marR="90000" marT="10836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3</a:t>
                      </a: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Musik</a:t>
                      </a:r>
                    </a:p>
                  </a:txBody>
                  <a:tcPr marL="90000" marR="90000" marT="10836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1</a:t>
                      </a: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Kunst/Werken</a:t>
                      </a:r>
                    </a:p>
                  </a:txBody>
                  <a:tcPr marL="90000" marR="90000" marT="10836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1</a:t>
                      </a: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BSS</a:t>
                      </a:r>
                    </a:p>
                  </a:txBody>
                  <a:tcPr marL="90000" marR="90000" marT="10836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3</a:t>
                      </a: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8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Religion</a:t>
                      </a:r>
                    </a:p>
                  </a:txBody>
                  <a:tcPr marL="90000" marR="90000" marT="10836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2</a:t>
                      </a: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Förderunterricht</a:t>
                      </a:r>
                    </a:p>
                  </a:txBody>
                  <a:tcPr marL="90000" marR="90000" marT="108360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2</a:t>
                      </a: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Summe</a:t>
                      </a:r>
                    </a:p>
                  </a:txBody>
                  <a:tcPr marL="90000" marR="90000" marT="130176" marB="46800" anchor="ctr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8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24</a:t>
                      </a:r>
                      <a:endParaRPr kumimoji="0" lang="de-DE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151632" marB="4680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227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DE" altLang="de-DE" sz="12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7213" y="787400"/>
            <a:ext cx="809899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 dirty="0">
                <a:solidFill>
                  <a:schemeClr val="tx1"/>
                </a:solidFill>
              </a:rPr>
              <a:t>Möglicher Vormittag einer ersten Klasse </a:t>
            </a:r>
          </a:p>
        </p:txBody>
      </p:sp>
      <p:graphicFrame>
        <p:nvGraphicFramePr>
          <p:cNvPr id="8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18100"/>
              </p:ext>
            </p:extLst>
          </p:nvPr>
        </p:nvGraphicFramePr>
        <p:xfrm>
          <a:off x="239713" y="1368425"/>
          <a:ext cx="8440737" cy="4844894"/>
        </p:xfrm>
        <a:graphic>
          <a:graphicData uri="http://schemas.openxmlformats.org/drawingml/2006/table">
            <a:tbl>
              <a:tblPr/>
              <a:tblGrid>
                <a:gridCol w="1570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3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3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0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Zeit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Montag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Dienstag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Mittwoch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Donnerstag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Freitag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ab 7.30Uhr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</a:t>
                      </a:r>
                      <a:r>
                        <a:rPr kumimoji="0" lang="de-DE" alt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</a:t>
                      </a: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Offener Anfang für GT-Kinder </a:t>
                      </a:r>
                    </a:p>
                  </a:txBody>
                  <a:tcPr marL="90000" marR="90000" marT="57376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276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7.45 - 8.30 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ritualisierter Wochenbeginn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</a:t>
                      </a:r>
                    </a:p>
                  </a:txBody>
                  <a:tcPr marL="90000" marR="90000" marT="57376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Lernzeit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GT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8.35 - 9.10 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Rel. / ORU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Rel. / ORU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9.10 – 9.20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gemeinsames Frühstück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9.20 – 9.40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Aktivpause auf dem Schulhof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9.40 – 10.25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BSS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Sachunter.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10.30 – 11.15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BSS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BSS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Förderunt</a:t>
                      </a: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.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067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11.15 – 11.30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Aktivpause auf dem Schulhof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19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11.30 – 12.15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Mu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  <a:cs typeface="Arial" charset="0"/>
                      </a:endParaRP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Sachunter.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Förderunter.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Kunst/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Werken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Sachunter.</a:t>
                      </a:r>
                    </a:p>
                  </a:txBody>
                  <a:tcPr marL="90000" marR="90000" marT="62668" marB="46793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854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BE08D4-DAFF-4426-8589-6780E8347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079B4E9-992C-4FCD-BEB0-556A38129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8124F7B0-DFDA-46ED-8667-5BEDC05C0B00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DE" altLang="de-DE" sz="1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3631" y="787400"/>
            <a:ext cx="8446841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 dirty="0"/>
              <a:t>Möglicher Nachmittag einer ersten Klasse </a:t>
            </a:r>
          </a:p>
        </p:txBody>
      </p:sp>
      <p:graphicFrame>
        <p:nvGraphicFramePr>
          <p:cNvPr id="5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24986"/>
              </p:ext>
            </p:extLst>
          </p:nvPr>
        </p:nvGraphicFramePr>
        <p:xfrm>
          <a:off x="179388" y="1484313"/>
          <a:ext cx="8710609" cy="3519070"/>
        </p:xfrm>
        <a:graphic>
          <a:graphicData uri="http://schemas.openxmlformats.org/drawingml/2006/table">
            <a:tbl>
              <a:tblPr/>
              <a:tblGrid>
                <a:gridCol w="1619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95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5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95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80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191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846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Zeit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Montag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Dienstag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Mittwoch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Donnerstag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Freitag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43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12.15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9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</a:t>
                      </a:r>
                      <a:r>
                        <a:rPr kumimoji="0" lang="de-DE" altLang="de-DE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</a:t>
                      </a: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Mittagstisch im Haus Sonnensang  oder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Spielzeit / Jugendbegleiter / </a:t>
                      </a: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AG´s</a:t>
                      </a: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  <a:cs typeface="Arial" charset="0"/>
                      </a:endParaRPr>
                    </a:p>
                  </a:txBody>
                  <a:tcPr marL="90000" marR="90000" marT="5735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593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13.00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9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Spielzeit / Jugendbegleiter / </a:t>
                      </a:r>
                      <a:r>
                        <a:rPr kumimoji="0" lang="de-DE" altLang="de-DE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AG´s</a:t>
                      </a: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 oder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Mittagstisch </a:t>
                      </a: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im Haus </a:t>
                      </a: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Sonnensang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14.15 - 15.00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de-DE" alt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Lehrer</a:t>
                      </a:r>
                    </a:p>
                  </a:txBody>
                  <a:tcPr marL="90000" marR="90000" marT="5735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Erz.</a:t>
                      </a:r>
                    </a:p>
                  </a:txBody>
                  <a:tcPr marL="90000" marR="90000" marT="62648" marB="4678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AGs</a:t>
                      </a:r>
                    </a:p>
                  </a:txBody>
                  <a:tcPr marL="90000" marR="90000" marT="60884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Erz.</a:t>
                      </a:r>
                    </a:p>
                  </a:txBody>
                  <a:tcPr marL="90000" marR="90000" marT="62648" marB="4678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de-DE" altLang="de-DE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Lehrer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AGs</a:t>
                      </a:r>
                    </a:p>
                  </a:txBody>
                  <a:tcPr marL="90000" marR="90000" marT="58240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Erz.</a:t>
                      </a:r>
                    </a:p>
                  </a:txBody>
                  <a:tcPr marL="90000" marR="90000" marT="62648" marB="4678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de-DE" alt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Lehrer/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2946A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AGs</a:t>
                      </a:r>
                    </a:p>
                  </a:txBody>
                  <a:tcPr marL="90000" marR="90000" marT="5735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Erz.</a:t>
                      </a:r>
                    </a:p>
                  </a:txBody>
                  <a:tcPr marL="90000" marR="90000" marT="62648" marB="4678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Erz.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de-DE" alt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  <a:cs typeface="Arial" charset="0"/>
                      </a:endParaRP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15.00 – 15.45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de-DE" altLang="de-DE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Lehrer</a:t>
                      </a:r>
                    </a:p>
                  </a:txBody>
                  <a:tcPr marL="90000" marR="90000" marT="5735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Erz.</a:t>
                      </a:r>
                    </a:p>
                  </a:txBody>
                  <a:tcPr marL="90000" marR="90000" marT="62648" marB="4678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AGs</a:t>
                      </a:r>
                    </a:p>
                  </a:txBody>
                  <a:tcPr marL="90000" marR="90000" marT="60884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Erz.</a:t>
                      </a:r>
                    </a:p>
                  </a:txBody>
                  <a:tcPr marL="90000" marR="90000" marT="62648" marB="4678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endParaRPr kumimoji="0" lang="de-DE" altLang="de-DE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pitchFamily="34" charset="-122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 Lehrer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AGs</a:t>
                      </a:r>
                    </a:p>
                  </a:txBody>
                  <a:tcPr marL="90000" marR="90000" marT="58240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Erz.</a:t>
                      </a:r>
                    </a:p>
                  </a:txBody>
                  <a:tcPr marL="90000" marR="90000" marT="62648" marB="4678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3. Lehrer/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AGs</a:t>
                      </a:r>
                    </a:p>
                  </a:txBody>
                  <a:tcPr marL="90000" marR="90000" marT="60884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Erz.</a:t>
                      </a:r>
                    </a:p>
                  </a:txBody>
                  <a:tcPr marL="90000" marR="90000" marT="62648" marB="46780" horzOverflow="overflow">
                    <a:lnL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61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15.45 – 16.00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EEE"/>
                    </a:solidFill>
                  </a:tcPr>
                </a:tc>
                <a:tc gridSpan="9"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alt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pitchFamily="34" charset="-122"/>
                          <a:cs typeface="Arial" charset="0"/>
                        </a:rPr>
                        <a:t>Tagesabschluss Erzieherin / Erzieher</a:t>
                      </a:r>
                    </a:p>
                  </a:txBody>
                  <a:tcPr marL="90000" marR="90000" marT="62648" marB="46780" horzOverflow="overflow">
                    <a:lnL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828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539750" y="7731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/>
              <a:t>Pädagogische Gestaltungselemente der Mittagspause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16013" y="2133600"/>
            <a:ext cx="310673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dirty="0"/>
              <a:t>spielen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dirty="0"/>
              <a:t>ruhen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 dirty="0"/>
              <a:t>lesen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795963" y="4824413"/>
            <a:ext cx="3106737" cy="148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/>
              <a:t>Schulhof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/>
              <a:t>Spielplatz</a:t>
            </a:r>
          </a:p>
          <a:p>
            <a:pPr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de-DE" altLang="de-DE" sz="2800"/>
              <a:t>Bibliothek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2133327"/>
            <a:ext cx="401796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9" name="Rectangle 4"/>
          <p:cNvSpPr>
            <a:spLocks noChangeArrowheads="1"/>
          </p:cNvSpPr>
          <p:nvPr/>
        </p:nvSpPr>
        <p:spPr bwMode="auto">
          <a:xfrm>
            <a:off x="323850" y="6524638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DF8BF197-C860-46A5-A697-006A0FD448F6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DE" altLang="de-DE" sz="120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A648A5B-D757-3246-A859-92D1D1BC6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</p:spTree>
    <p:extLst>
      <p:ext uri="{BB962C8B-B14F-4D97-AF65-F5344CB8AC3E}">
        <p14:creationId xmlns:p14="http://schemas.microsoft.com/office/powerpoint/2010/main" val="68750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>
            <a:extLst>
              <a:ext uri="{FF2B5EF4-FFF2-40B4-BE49-F238E27FC236}">
                <a16:creationId xmlns:a16="http://schemas.microsoft.com/office/drawing/2014/main" id="{78C4CFC4-35B6-4305-89DB-48B32387A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9215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/>
              <a:t>Organisation des Mittagessens</a:t>
            </a: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AFBC29B0-26BA-4E63-82E9-98C28DFD7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229600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655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de-DE" altLang="de-DE" sz="2800"/>
              <a:t>Das Mittagessen findet im Haus Sonnensang gegenüber der Hebelschule statt. 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de-DE" altLang="de-DE" sz="2800"/>
              <a:t>Das Essen wird dort </a:t>
            </a:r>
            <a:r>
              <a:rPr lang="de-DE" altLang="de-DE" sz="2800" b="1"/>
              <a:t>frisch</a:t>
            </a:r>
            <a:r>
              <a:rPr lang="de-DE" altLang="de-DE" sz="2800"/>
              <a:t> zubereitet.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de-DE" altLang="de-DE" sz="2800"/>
              <a:t>Betreuung durch die Erzieher/Innen und ehrenamtliche Seniorinnen</a:t>
            </a:r>
          </a:p>
          <a:p>
            <a:pPr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de-DE" altLang="de-DE" sz="2800"/>
              <a:t>Kosten: 11 Monate à </a:t>
            </a:r>
            <a:r>
              <a:rPr lang="de-DE" altLang="de-DE" sz="2800" b="1"/>
              <a:t>54,25 €</a:t>
            </a:r>
          </a:p>
        </p:txBody>
      </p:sp>
      <p:sp>
        <p:nvSpPr>
          <p:cNvPr id="51207" name="Rectangle 4">
            <a:extLst>
              <a:ext uri="{FF2B5EF4-FFF2-40B4-BE49-F238E27FC236}">
                <a16:creationId xmlns:a16="http://schemas.microsoft.com/office/drawing/2014/main" id="{345D1268-6E30-4050-A786-FE74DD1FA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B2CC1C87-FEB1-4A50-B26F-6F40DABDC73B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DE" altLang="de-DE" sz="12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A1FE434-00DF-9647-B7E2-92600B658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Grafik 1">
            <a:extLst>
              <a:ext uri="{FF2B5EF4-FFF2-40B4-BE49-F238E27FC236}">
                <a16:creationId xmlns:a16="http://schemas.microsoft.com/office/drawing/2014/main" id="{E49C24A3-81C2-42E2-A4B8-B54C0009F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81" y="1292225"/>
            <a:ext cx="39909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Grafik 2">
            <a:extLst>
              <a:ext uri="{FF2B5EF4-FFF2-40B4-BE49-F238E27FC236}">
                <a16:creationId xmlns:a16="http://schemas.microsoft.com/office/drawing/2014/main" id="{F46982CD-F2FB-4B97-A8C5-6BE8A703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24" y="4050357"/>
            <a:ext cx="3962400" cy="254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Grafik 3">
            <a:extLst>
              <a:ext uri="{FF2B5EF4-FFF2-40B4-BE49-F238E27FC236}">
                <a16:creationId xmlns:a16="http://schemas.microsoft.com/office/drawing/2014/main" id="{C22CA970-3E83-432B-862C-80E175CBD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1" y="1311275"/>
            <a:ext cx="4029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feld 4">
            <a:extLst>
              <a:ext uri="{FF2B5EF4-FFF2-40B4-BE49-F238E27FC236}">
                <a16:creationId xmlns:a16="http://schemas.microsoft.com/office/drawing/2014/main" id="{339499CE-6525-4E23-BF55-AC14BA45C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92696"/>
            <a:ext cx="5006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3600" b="1" dirty="0">
                <a:solidFill>
                  <a:schemeClr val="tx1"/>
                </a:solidFill>
              </a:rPr>
              <a:t>Lese- und Ruheraum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459B7CC-ED03-4133-8979-69913836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	Hebelschule 2021/22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C3487541-AF47-4BD7-AC75-30D47CE1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3F3F548E-AF15-4DBB-82D8-6E79E2AD1A57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de-DE" altLang="de-DE"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>
            <a:extLst>
              <a:ext uri="{FF2B5EF4-FFF2-40B4-BE49-F238E27FC236}">
                <a16:creationId xmlns:a16="http://schemas.microsoft.com/office/drawing/2014/main" id="{484CA789-50A6-4B44-8162-969780868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484313"/>
            <a:ext cx="830262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/>
              <a:t>Das Schul- und Sportamt Karlsruhe </a:t>
            </a:r>
            <a:br>
              <a:rPr lang="de-DE" altLang="de-DE" sz="3600" b="1" dirty="0"/>
            </a:br>
            <a:r>
              <a:rPr lang="de-DE" altLang="de-DE" sz="3600" b="1" dirty="0"/>
              <a:t>übernimmt die</a:t>
            </a:r>
            <a:br>
              <a:rPr lang="de-DE" altLang="de-DE" sz="3600" b="1" dirty="0"/>
            </a:br>
            <a:r>
              <a:rPr lang="de-DE" altLang="de-DE" sz="3600" b="1" dirty="0"/>
              <a:t>„Flexible  Nachmittagsbetreuung</a:t>
            </a:r>
            <a:r>
              <a:rPr lang="de-DE" altLang="de-DE" sz="3600" dirty="0"/>
              <a:t>“.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75779" name="Text Box 2">
            <a:extLst>
              <a:ext uri="{FF2B5EF4-FFF2-40B4-BE49-F238E27FC236}">
                <a16:creationId xmlns:a16="http://schemas.microsoft.com/office/drawing/2014/main" id="{4A91A707-B07A-441D-9886-05566021F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0"/>
            <a:ext cx="82296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de-DE" altLang="de-DE" sz="2400" b="1" dirty="0"/>
              <a:t>Angebotene zusätzliche Betreuungszeiten: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de-DE" altLang="de-DE" sz="2400" b="1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de-DE" altLang="de-DE" sz="2400" dirty="0"/>
              <a:t>Mo.-Fr. 	16.00 Uhr – 17.30 Uhr 	  	30 €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de-DE" altLang="de-DE" sz="2400" dirty="0"/>
              <a:t>Fr. 		12.00 Uhr – 16.00 Uhr    	kostenfrei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de-DE" altLang="de-DE" sz="2400" dirty="0"/>
          </a:p>
        </p:txBody>
      </p:sp>
      <p:sp>
        <p:nvSpPr>
          <p:cNvPr id="75782" name="Rectangle 4">
            <a:extLst>
              <a:ext uri="{FF2B5EF4-FFF2-40B4-BE49-F238E27FC236}">
                <a16:creationId xmlns:a16="http://schemas.microsoft.com/office/drawing/2014/main" id="{7A87B562-2ACC-48B5-AF2A-AD00FF018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7CE7F6E9-3EE7-43CD-B148-8973D124703C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de-DE" altLang="de-DE" sz="12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5D65AE-F735-904E-BC3D-629B3939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>
            <a:extLst>
              <a:ext uri="{FF2B5EF4-FFF2-40B4-BE49-F238E27FC236}">
                <a16:creationId xmlns:a16="http://schemas.microsoft.com/office/drawing/2014/main" id="{6321A259-1134-487B-A64D-107EE188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de-DE" altLang="de-DE" sz="4000" dirty="0"/>
            </a:br>
            <a:br>
              <a:rPr lang="de-DE" altLang="de-DE" sz="4000" dirty="0"/>
            </a:br>
            <a:br>
              <a:rPr lang="de-DE" altLang="de-DE" sz="4000" dirty="0"/>
            </a:br>
            <a:r>
              <a:rPr lang="de-DE" altLang="de-DE" sz="3600" b="1" dirty="0"/>
              <a:t>Ferienbetreuung für die Ganztagsklasse</a:t>
            </a:r>
            <a:br>
              <a:rPr lang="de-DE" altLang="de-DE" sz="4000" b="1" dirty="0"/>
            </a:br>
            <a:r>
              <a:rPr lang="de-DE" altLang="de-DE" sz="4000" dirty="0"/>
              <a:t> </a:t>
            </a: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942856F6-ED16-4D86-AF3D-F80F461B0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03489"/>
            <a:ext cx="8784654" cy="31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5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8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7 Wochen pro Schuljahr</a:t>
            </a:r>
          </a:p>
          <a:p>
            <a:pPr eaLnBrk="1" hangingPunct="1">
              <a:buClrTx/>
              <a:buFontTx/>
              <a:buNone/>
            </a:pPr>
            <a:endParaRPr lang="de-DE" altLang="de-DE" sz="24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/>
              <a:t> Von 7.30 Uhr bis 16.00 Uhr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/>
              <a:t> Kosten:</a:t>
            </a:r>
            <a:r>
              <a:rPr lang="de-DE" altLang="de-DE" sz="2400" b="1" dirty="0"/>
              <a:t> 75,00 €/Woche</a:t>
            </a:r>
            <a:r>
              <a:rPr lang="de-DE" altLang="de-DE" sz="2400" dirty="0"/>
              <a:t> incl. Mittagessen.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/>
              <a:t> Nur wöchentlich buchbar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de-DE" sz="2400" dirty="0"/>
              <a:t> An gesetzlichen Feiertagen findet keine Ferienbetreuung statt.</a:t>
            </a:r>
          </a:p>
          <a:p>
            <a:pPr eaLnBrk="1" hangingPunct="1"/>
            <a:endParaRPr lang="de-DE" altLang="de-DE" dirty="0"/>
          </a:p>
        </p:txBody>
      </p:sp>
      <p:grpSp>
        <p:nvGrpSpPr>
          <p:cNvPr id="77828" name="Group 2">
            <a:extLst>
              <a:ext uri="{FF2B5EF4-FFF2-40B4-BE49-F238E27FC236}">
                <a16:creationId xmlns:a16="http://schemas.microsoft.com/office/drawing/2014/main" id="{835233C1-0352-4C8C-B5A9-BF199474FD5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566150" cy="6594475"/>
            <a:chOff x="204" y="119"/>
            <a:chExt cx="5396" cy="4154"/>
          </a:xfrm>
        </p:grpSpPr>
        <p:sp>
          <p:nvSpPr>
            <p:cNvPr id="77829" name="Rectangle 3">
              <a:extLst>
                <a:ext uri="{FF2B5EF4-FFF2-40B4-BE49-F238E27FC236}">
                  <a16:creationId xmlns:a16="http://schemas.microsoft.com/office/drawing/2014/main" id="{5D2C0148-F948-45C3-BAFA-5643281CC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6" cy="3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Hebelschule 2021/22</a:t>
              </a:r>
            </a:p>
          </p:txBody>
        </p:sp>
        <p:sp>
          <p:nvSpPr>
            <p:cNvPr id="77830" name="Rectangle 4">
              <a:extLst>
                <a:ext uri="{FF2B5EF4-FFF2-40B4-BE49-F238E27FC236}">
                  <a16:creationId xmlns:a16="http://schemas.microsoft.com/office/drawing/2014/main" id="{AF12E122-E3D7-4EF6-84BA-93F38E299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6" cy="163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/>
                <a:t>Eva-Maria Meder, Hebelschule Karlsruhe</a:t>
              </a:r>
              <a:r>
                <a:rPr lang="de-DE" altLang="de-DE" sz="1200"/>
                <a:t>    						</a:t>
              </a:r>
              <a:fld id="{9D017523-5E69-4A01-9109-407D86D100EE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37</a:t>
              </a:fld>
              <a:endParaRPr lang="de-DE" altLang="de-DE" sz="12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3C704DF3-E4F1-4912-9F68-0A90EE8C1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6150" cy="5730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87B562-2ACC-48B5-AF2A-AD00FF018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7CE7F6E9-3EE7-43CD-B148-8973D124703C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de-DE" altLang="de-DE" sz="1200"/>
          </a:p>
        </p:txBody>
      </p:sp>
      <p:sp>
        <p:nvSpPr>
          <p:cNvPr id="5" name="Textfeld 4"/>
          <p:cNvSpPr txBox="1"/>
          <p:nvPr/>
        </p:nvSpPr>
        <p:spPr>
          <a:xfrm>
            <a:off x="971600" y="1054477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$</a:t>
            </a:r>
            <a:r>
              <a:rPr lang="de-DE" sz="3600" b="1" dirty="0">
                <a:solidFill>
                  <a:schemeClr val="tx1"/>
                </a:solidFill>
              </a:rPr>
              <a:t>Einteilung der Ferienmodule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          			 </a:t>
            </a:r>
            <a:r>
              <a:rPr lang="de-DE" sz="2000" dirty="0">
                <a:solidFill>
                  <a:schemeClr val="tx1"/>
                </a:solidFill>
              </a:rPr>
              <a:t>Schuljahr 2022/23</a:t>
            </a:r>
            <a:r>
              <a:rPr lang="de-DE" sz="2000" b="1" dirty="0">
                <a:solidFill>
                  <a:schemeClr val="tx1"/>
                </a:solidFill>
              </a:rPr>
              <a:t> </a:t>
            </a:r>
            <a:endParaRPr lang="de-DE" sz="20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043608" y="2204863"/>
            <a:ext cx="74168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Ferienmodul 1:	01.08.2022 - 05.08.2022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Ferienmodul 2: 	08.08.2022 - 12.08.2022</a:t>
            </a:r>
            <a:r>
              <a:rPr lang="de-DE" altLang="de-DE" sz="2400" dirty="0"/>
              <a:t> 2</a:t>
            </a:r>
            <a:endParaRPr lang="de-DE" altLang="de-DE" sz="2400" dirty="0">
              <a:solidFill>
                <a:schemeClr val="tx1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Ferienmodul 3: 	15.08.2022</a:t>
            </a:r>
            <a:r>
              <a:rPr lang="de-DE" altLang="de-DE" sz="2400" dirty="0"/>
              <a:t> </a:t>
            </a:r>
            <a:r>
              <a:rPr lang="de-DE" altLang="de-DE" sz="2400" dirty="0">
                <a:solidFill>
                  <a:schemeClr val="tx1"/>
                </a:solidFill>
              </a:rPr>
              <a:t>- 19.08.2022 </a:t>
            </a:r>
            <a:r>
              <a:rPr lang="de-DE" altLang="de-DE" sz="2400" dirty="0"/>
              <a:t>-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Ferienmodul 4: 	31.10.2022 - 04.11.2022   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Ferienmodul 5:     ?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Ferienmodul 6:     ?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Ferienmodul 7:     ?</a:t>
            </a:r>
          </a:p>
          <a:p>
            <a:pPr eaLnBrk="1" hangingPunct="1">
              <a:buClrTx/>
              <a:buFontTx/>
              <a:buNone/>
            </a:pPr>
            <a:endParaRPr lang="de-DE" altLang="de-DE" sz="2400" dirty="0"/>
          </a:p>
          <a:p>
            <a:pPr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Die Ferienbetreuung </a:t>
            </a:r>
            <a:r>
              <a:rPr lang="de-DE" altLang="de-DE" sz="2400">
                <a:solidFill>
                  <a:schemeClr val="tx1"/>
                </a:solidFill>
              </a:rPr>
              <a:t>vom 01.08.2022 </a:t>
            </a:r>
            <a:r>
              <a:rPr lang="de-DE" altLang="de-DE" sz="2400" dirty="0">
                <a:solidFill>
                  <a:schemeClr val="tx1"/>
                </a:solidFill>
              </a:rPr>
              <a:t>bis </a:t>
            </a:r>
            <a:r>
              <a:rPr lang="de-DE" altLang="de-DE" sz="2400">
                <a:solidFill>
                  <a:schemeClr val="tx1"/>
                </a:solidFill>
              </a:rPr>
              <a:t>zum 19.08.2022 </a:t>
            </a:r>
            <a:r>
              <a:rPr lang="de-DE" altLang="de-DE" sz="2400" dirty="0">
                <a:solidFill>
                  <a:schemeClr val="tx1"/>
                </a:solidFill>
              </a:rPr>
              <a:t>kann wochenweise gebucht werden.</a:t>
            </a:r>
            <a:r>
              <a:rPr lang="de-DE" altLang="de-DE" sz="2400" dirty="0"/>
              <a:t> angeboten.</a:t>
            </a:r>
          </a:p>
        </p:txBody>
      </p:sp>
    </p:spTree>
    <p:extLst>
      <p:ext uri="{BB962C8B-B14F-4D97-AF65-F5344CB8AC3E}">
        <p14:creationId xmlns:p14="http://schemas.microsoft.com/office/powerpoint/2010/main" val="2676241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1">
            <a:extLst>
              <a:ext uri="{FF2B5EF4-FFF2-40B4-BE49-F238E27FC236}">
                <a16:creationId xmlns:a16="http://schemas.microsoft.com/office/drawing/2014/main" id="{B0D7D996-D5A0-46E5-AA1D-22163076C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9388"/>
            <a:ext cx="82296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400"/>
              <a:t> </a:t>
            </a:r>
          </a:p>
        </p:txBody>
      </p:sp>
      <p:sp>
        <p:nvSpPr>
          <p:cNvPr id="81923" name="Text Box 2">
            <a:extLst>
              <a:ext uri="{FF2B5EF4-FFF2-40B4-BE49-F238E27FC236}">
                <a16:creationId xmlns:a16="http://schemas.microsoft.com/office/drawing/2014/main" id="{A0479A57-4F37-43DA-A7A8-888CD5B3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420888"/>
            <a:ext cx="8229600" cy="392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9600" indent="-6064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49425" indent="-37782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9600" algn="l"/>
                <a:tab pos="1057275" algn="l"/>
                <a:tab pos="1506538" algn="l"/>
                <a:tab pos="1955800" algn="l"/>
                <a:tab pos="2405063" algn="l"/>
                <a:tab pos="2854325" algn="l"/>
                <a:tab pos="3303588" algn="l"/>
                <a:tab pos="3752850" algn="l"/>
                <a:tab pos="4202113" algn="l"/>
                <a:tab pos="4651375" algn="l"/>
                <a:tab pos="5100638" algn="l"/>
                <a:tab pos="5549900" algn="l"/>
                <a:tab pos="5999163" algn="l"/>
                <a:tab pos="6448425" algn="l"/>
                <a:tab pos="6897688" algn="l"/>
                <a:tab pos="7346950" algn="l"/>
                <a:tab pos="7796213" algn="l"/>
                <a:tab pos="8245475" algn="l"/>
                <a:tab pos="8694738" algn="l"/>
                <a:tab pos="9144000" algn="l"/>
                <a:tab pos="95932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800" b="1" dirty="0"/>
              <a:t>Frau Scheurer/Frau Beer				Tel. 133-4130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800" b="1" dirty="0"/>
              <a:t>Frau Frenzel 								Tel. 133-4118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800" b="1" dirty="0"/>
              <a:t>Frau </a:t>
            </a:r>
            <a:r>
              <a:rPr lang="de-DE" altLang="de-DE" sz="2800" b="1" dirty="0" err="1"/>
              <a:t>Gudernatsch</a:t>
            </a:r>
            <a:r>
              <a:rPr lang="de-DE" altLang="de-DE" sz="2800" b="1" dirty="0"/>
              <a:t>                        	Tel. 133-4333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800" b="1" dirty="0"/>
              <a:t>Frau </a:t>
            </a:r>
            <a:r>
              <a:rPr lang="de-DE" altLang="de-DE" sz="2800" b="1" dirty="0" err="1"/>
              <a:t>Ollinger</a:t>
            </a:r>
            <a:r>
              <a:rPr lang="de-DE" altLang="de-DE" sz="2800" b="1" dirty="0"/>
              <a:t> (</a:t>
            </a:r>
            <a:r>
              <a:rPr lang="de-DE" altLang="de-DE" sz="2800" b="1" dirty="0" err="1"/>
              <a:t>Nachmittagsbetr</a:t>
            </a:r>
            <a:r>
              <a:rPr lang="de-DE" altLang="de-DE" sz="2800" b="1" dirty="0"/>
              <a:t>.) 	Tel. 133-4129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800" b="1" dirty="0"/>
              <a:t>Frau </a:t>
            </a:r>
            <a:r>
              <a:rPr lang="de-DE" altLang="de-DE" sz="2800" b="1" dirty="0" err="1"/>
              <a:t>Rimoldi</a:t>
            </a:r>
            <a:r>
              <a:rPr lang="de-DE" altLang="de-DE" sz="2800" b="1" dirty="0"/>
              <a:t> (Ferienbetreuung) 	Tel. 133-4140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800" b="1" dirty="0"/>
              <a:t>Informationen erhalten Sie über: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800" b="1" dirty="0"/>
              <a:t>www.karlsruhe.de/schule</a:t>
            </a:r>
          </a:p>
        </p:txBody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D12CA24F-B461-4F0C-AE95-44019F24E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62" y="836712"/>
            <a:ext cx="6239505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 dirty="0"/>
              <a:t>Kooperationspartner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 dirty="0"/>
              <a:t>Schul- und Sportamt Karlsruhe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 dirty="0"/>
              <a:t> im Ganztag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3CD462-0634-DC4C-AE45-E19001126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61F21C9-E50E-C94A-9E9C-9488CAC2F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26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7CE7F6E9-3EE7-43CD-B148-8973D124703C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de-DE" altLang="de-DE" sz="1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17E3CF33-95BA-41CA-88FF-774BD0A2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02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/>
              <a:t>Pädagogisches Konzept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3E79216A-D7AB-4572-92E9-93DD5187E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844675"/>
            <a:ext cx="7071766" cy="2474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655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800"/>
              </a:spcBef>
              <a:buSzPct val="100000"/>
              <a:defRPr/>
            </a:pPr>
            <a:endParaRPr lang="de-DE" altLang="de-DE" sz="1200" dirty="0">
              <a:solidFill>
                <a:srgbClr val="000000"/>
              </a:solidFill>
            </a:endParaRPr>
          </a:p>
          <a:p>
            <a:pPr marL="558800" indent="-552450" eaLnBrk="1" hangingPunct="1">
              <a:spcBef>
                <a:spcPts val="8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de-DE" altLang="de-DE" sz="2900" dirty="0">
                <a:solidFill>
                  <a:srgbClr val="000000"/>
                </a:solidFill>
              </a:rPr>
              <a:t>Wir sind eine Grundschule </a:t>
            </a:r>
            <a:br>
              <a:rPr lang="de-DE" altLang="de-DE" sz="2900" dirty="0">
                <a:solidFill>
                  <a:srgbClr val="000000"/>
                </a:solidFill>
              </a:rPr>
            </a:br>
            <a:r>
              <a:rPr lang="de-DE" altLang="de-DE" sz="2900" dirty="0">
                <a:solidFill>
                  <a:srgbClr val="000000"/>
                </a:solidFill>
              </a:rPr>
              <a:t>mit sport- und bewegungs-</a:t>
            </a:r>
            <a:br>
              <a:rPr lang="de-DE" altLang="de-DE" sz="2900" dirty="0">
                <a:solidFill>
                  <a:srgbClr val="000000"/>
                </a:solidFill>
              </a:rPr>
            </a:br>
            <a:r>
              <a:rPr lang="de-DE" altLang="de-DE" sz="2900" dirty="0">
                <a:solidFill>
                  <a:srgbClr val="000000"/>
                </a:solidFill>
              </a:rPr>
              <a:t>erzieherischem Schwerpunkt</a:t>
            </a:r>
          </a:p>
          <a:p>
            <a:pPr marL="558800" indent="-552450" eaLnBrk="1" hangingPunct="1">
              <a:spcBef>
                <a:spcPts val="800"/>
              </a:spcBef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de-DE" altLang="de-DE" sz="2900" dirty="0">
              <a:solidFill>
                <a:srgbClr val="000000"/>
              </a:solidFill>
            </a:endParaRPr>
          </a:p>
          <a:p>
            <a:pPr marL="558800" indent="-552450" eaLnBrk="1" hangingPunct="1">
              <a:spcBef>
                <a:spcPts val="80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/>
            </a:pPr>
            <a:r>
              <a:rPr lang="de-DE" altLang="de-DE" sz="2900" dirty="0">
                <a:solidFill>
                  <a:srgbClr val="000000"/>
                </a:solidFill>
              </a:rPr>
              <a:t>Vielfältige Angebote außerhalb </a:t>
            </a:r>
            <a:br>
              <a:rPr lang="de-DE" altLang="de-DE" sz="2900" dirty="0">
                <a:solidFill>
                  <a:srgbClr val="000000"/>
                </a:solidFill>
              </a:rPr>
            </a:br>
            <a:r>
              <a:rPr lang="de-DE" altLang="de-DE" sz="2900" dirty="0">
                <a:solidFill>
                  <a:srgbClr val="000000"/>
                </a:solidFill>
              </a:rPr>
              <a:t>des Klassenverbandes für jahrgangsgemischtes Zusammensein</a:t>
            </a:r>
            <a:r>
              <a:rPr lang="de-DE" altLang="de-DE" sz="2800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ts val="800"/>
              </a:spcBef>
              <a:buSzPct val="100000"/>
              <a:defRPr/>
            </a:pPr>
            <a:endParaRPr lang="de-DE" altLang="de-DE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800"/>
              </a:spcBef>
              <a:buSzPct val="100000"/>
              <a:defRPr/>
            </a:pPr>
            <a:endParaRPr lang="de-DE" altLang="de-DE" sz="2800" b="1" i="1" dirty="0">
              <a:solidFill>
                <a:srgbClr val="000000"/>
              </a:solidFill>
            </a:endParaRPr>
          </a:p>
        </p:txBody>
      </p:sp>
      <p:sp>
        <p:nvSpPr>
          <p:cNvPr id="9223" name="Rectangle 4">
            <a:extLst>
              <a:ext uri="{FF2B5EF4-FFF2-40B4-BE49-F238E27FC236}">
                <a16:creationId xmlns:a16="http://schemas.microsoft.com/office/drawing/2014/main" id="{2C37934D-C27B-4BEF-AFDD-9AFF3ACCD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B472063C-0C9E-47C7-9DE0-3A597042CA5A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 sz="12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B601D36-9123-1E4A-86A0-566985C91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565544A-FDB1-49EB-9FC9-FBA309687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60851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39725" indent="-339725" eaLnBrk="1" hangingPunct="1"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de-DE" altLang="de-DE" sz="2400" b="1" dirty="0"/>
          </a:p>
          <a:p>
            <a:pPr marL="339725" indent="-339725" eaLnBrk="1" hangingPunct="1"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de-DE" altLang="de-DE" sz="2400" dirty="0"/>
              <a:t>	  7.30 Uhr -   8.30 Uhr</a:t>
            </a:r>
          </a:p>
          <a:p>
            <a:pPr marL="339725" indent="-339725" eaLnBrk="1" hangingPunct="1">
              <a:buFont typeface="Arial" panose="020B0604020202020204" pitchFamily="34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de-DE" altLang="de-DE" sz="2400" dirty="0"/>
              <a:t>	 12.15 Uhr - 14.00 Uhr</a:t>
            </a:r>
          </a:p>
          <a:p>
            <a:pPr marL="339725" indent="-339725" eaLnBrk="1" hangingPunct="1">
              <a:buFont typeface="Arial" panose="020B0604020202020204" pitchFamily="34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de-DE" altLang="de-DE" sz="2400" dirty="0"/>
              <a:t>	</a:t>
            </a:r>
            <a:r>
              <a:rPr lang="de-DE" altLang="de-DE" sz="2400" b="1" dirty="0"/>
              <a:t>Kosten pro Monat:			56,00	€</a:t>
            </a:r>
            <a:endParaRPr lang="de-DE" altLang="de-DE" sz="2400" dirty="0"/>
          </a:p>
          <a:p>
            <a:pPr marL="339725" indent="-339725" eaLnBrk="1" hangingPunct="1">
              <a:buFont typeface="Arial" panose="020B0604020202020204" pitchFamily="34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de-DE" altLang="de-DE" sz="2400" b="1" dirty="0"/>
          </a:p>
          <a:p>
            <a:pPr eaLnBrk="1" hangingPunct="1">
              <a:buFont typeface="Arial" panose="020B0604020202020204" pitchFamily="34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de-DE" altLang="de-DE" sz="2400" b="1" dirty="0"/>
              <a:t>	   </a:t>
            </a:r>
            <a:r>
              <a:rPr lang="de-DE" altLang="de-DE" sz="2400" dirty="0"/>
              <a:t>7.30 Uhr -   8.30 Uhr</a:t>
            </a:r>
          </a:p>
          <a:p>
            <a:pPr marL="339725" indent="-339725" eaLnBrk="1" hangingPunct="1">
              <a:buFont typeface="Arial" panose="020B0604020202020204" pitchFamily="34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de-DE" altLang="de-DE" sz="2400" dirty="0"/>
              <a:t>	  12.15 Uhr - 13.00 Uhr</a:t>
            </a:r>
          </a:p>
          <a:p>
            <a:pPr marL="339725" indent="-339725" eaLnBrk="1" hangingPunct="1">
              <a:buFont typeface="Arial" panose="020B0604020202020204" pitchFamily="34" charset="0"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de-DE" altLang="de-DE" sz="2400" dirty="0"/>
              <a:t>	</a:t>
            </a:r>
            <a:r>
              <a:rPr lang="de-DE" altLang="de-DE" sz="2400" b="1" dirty="0"/>
              <a:t>Kosten pro Monat:			34,00	€</a:t>
            </a:r>
          </a:p>
        </p:txBody>
      </p:sp>
      <p:sp>
        <p:nvSpPr>
          <p:cNvPr id="48131" name="Text Box 7">
            <a:extLst>
              <a:ext uri="{FF2B5EF4-FFF2-40B4-BE49-F238E27FC236}">
                <a16:creationId xmlns:a16="http://schemas.microsoft.com/office/drawing/2014/main" id="{B61816D0-271B-4738-BDF1-FF7A562D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67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3600" b="1">
                <a:solidFill>
                  <a:srgbClr val="000000"/>
                </a:solidFill>
              </a:rPr>
              <a:t>Kernzeitbetreuung Halbtagsklasse</a:t>
            </a:r>
          </a:p>
        </p:txBody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2B267B7F-D35D-4F4B-97A8-1B2EE6C7F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C02F6BA9-2B8E-424B-A61B-5323C2952D6C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de-DE" altLang="de-DE" sz="12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D4A3615-5336-5E44-8B72-55A8CF452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</p:spTree>
    <p:extLst>
      <p:ext uri="{BB962C8B-B14F-4D97-AF65-F5344CB8AC3E}">
        <p14:creationId xmlns:p14="http://schemas.microsoft.com/office/powerpoint/2010/main" val="2148209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>
            <a:extLst>
              <a:ext uri="{FF2B5EF4-FFF2-40B4-BE49-F238E27FC236}">
                <a16:creationId xmlns:a16="http://schemas.microsoft.com/office/drawing/2014/main" id="{36324C90-74E2-4142-AFA6-3052A9554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11312"/>
            <a:ext cx="8229600" cy="511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Hebel-Grundschule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Moltkestr. 8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76133 Karlsruhe</a:t>
            </a:r>
          </a:p>
          <a:p>
            <a:pPr eaLnBrk="1" hangingPunct="1">
              <a:buClrTx/>
              <a:buFontTx/>
              <a:buNone/>
            </a:pPr>
            <a:endParaRPr lang="de-DE" altLang="de-DE" sz="1200" dirty="0">
              <a:solidFill>
                <a:srgbClr val="FFFFFF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Tel:	0721/1334578 </a:t>
            </a:r>
            <a:r>
              <a:rPr lang="de-DE" altLang="de-DE" sz="2400" dirty="0"/>
              <a:t>Sekretariat: Frau Köhler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			0721/1334579 </a:t>
            </a:r>
            <a:r>
              <a:rPr lang="de-DE" altLang="de-DE" sz="2400" dirty="0"/>
              <a:t>Rektorat: Frau Meder/Frau Tuschl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Fax: 	0721/1334978</a:t>
            </a:r>
            <a:endParaRPr lang="de-DE" altLang="de-DE" sz="2400" dirty="0"/>
          </a:p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E-Mail</a:t>
            </a:r>
            <a:r>
              <a:rPr lang="de-DE" altLang="de-DE" sz="2400" b="1" dirty="0">
                <a:solidFill>
                  <a:schemeClr val="tx1"/>
                </a:solidFill>
              </a:rPr>
              <a:t>: </a:t>
            </a:r>
            <a:r>
              <a:rPr lang="de-DE" altLang="de-DE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3"/>
              </a:rPr>
              <a:t>poststelle@hebel-grundschule-ka.schule.bwl.de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Homepage: www.hebel-grundschule.de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Öffnungszeiten Sekretariat: Mo + Die und Do + Fr</a:t>
            </a:r>
          </a:p>
          <a:p>
            <a:pPr eaLnBrk="1" hangingPunct="1">
              <a:buClrTx/>
              <a:buFontTx/>
              <a:buNone/>
            </a:pPr>
            <a:r>
              <a:rPr lang="de-DE" altLang="de-DE" sz="2400" b="1" dirty="0"/>
              <a:t>								           8.30 Uhr bis 13.00 Uhr </a:t>
            </a:r>
          </a:p>
          <a:p>
            <a:pPr eaLnBrk="1" hangingPunct="1">
              <a:buClrTx/>
              <a:buFontTx/>
              <a:buNone/>
            </a:pPr>
            <a:endParaRPr lang="de-DE" altLang="de-DE" sz="2400" b="1" dirty="0"/>
          </a:p>
          <a:p>
            <a:pPr eaLnBrk="1" hangingPunct="1">
              <a:buClrTx/>
              <a:buFontTx/>
              <a:buNone/>
            </a:pPr>
            <a:r>
              <a:rPr lang="de-DE" altLang="de-DE" sz="2400" dirty="0"/>
              <a:t>	 </a:t>
            </a: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8FB0968D-8628-4723-938B-49AFB158A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038" y="764704"/>
            <a:ext cx="61912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/>
              <a:t>				Hebel-Grundschule</a:t>
            </a:r>
          </a:p>
        </p:txBody>
      </p:sp>
      <p:sp>
        <p:nvSpPr>
          <p:cNvPr id="83974" name="Rectangle 4">
            <a:extLst>
              <a:ext uri="{FF2B5EF4-FFF2-40B4-BE49-F238E27FC236}">
                <a16:creationId xmlns:a16="http://schemas.microsoft.com/office/drawing/2014/main" id="{4F05454F-1048-4C61-8760-8E81FE68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6150" cy="258763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/>
              <a:t>Eva-Maria Meder, Hebelschule Karlsruhe</a:t>
            </a:r>
            <a:r>
              <a:rPr lang="de-DE" altLang="de-DE" sz="1200"/>
              <a:t>    						</a:t>
            </a:r>
            <a:fld id="{1DF2603A-2181-426E-BD94-0B0388C1AAE7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de-DE" altLang="de-DE" sz="12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48B52F7-41B5-3949-81E8-02950F609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>
            <a:extLst>
              <a:ext uri="{FF2B5EF4-FFF2-40B4-BE49-F238E27FC236}">
                <a16:creationId xmlns:a16="http://schemas.microsoft.com/office/drawing/2014/main" id="{76AA1BC6-AB97-45D6-94F8-387FF3E7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998" y="5614988"/>
            <a:ext cx="82296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b="1" dirty="0"/>
              <a:t>Vielen </a:t>
            </a:r>
            <a:r>
              <a:rPr lang="de-DE" altLang="de-DE" b="1" dirty="0">
                <a:solidFill>
                  <a:schemeClr val="tx1"/>
                </a:solidFill>
              </a:rPr>
              <a:t>Dank </a:t>
            </a:r>
            <a:r>
              <a:rPr lang="de-DE" altLang="de-DE" b="1" dirty="0"/>
              <a:t>für Ihre </a:t>
            </a:r>
            <a:r>
              <a:rPr lang="de-DE" altLang="de-DE" b="1" dirty="0">
                <a:solidFill>
                  <a:schemeClr val="tx1"/>
                </a:solidFill>
              </a:rPr>
              <a:t>Aufmerksamkeit</a:t>
            </a:r>
          </a:p>
        </p:txBody>
      </p:sp>
      <p:pic>
        <p:nvPicPr>
          <p:cNvPr id="86019" name="Picture 2">
            <a:extLst>
              <a:ext uri="{FF2B5EF4-FFF2-40B4-BE49-F238E27FC236}">
                <a16:creationId xmlns:a16="http://schemas.microsoft.com/office/drawing/2014/main" id="{F54FBBC3-59E1-473D-9C18-D6986196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87338"/>
            <a:ext cx="51847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0" name="Picture 3">
            <a:extLst>
              <a:ext uri="{FF2B5EF4-FFF2-40B4-BE49-F238E27FC236}">
                <a16:creationId xmlns:a16="http://schemas.microsoft.com/office/drawing/2014/main" id="{AEFF252F-118A-4876-8571-254C8B5B0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503238"/>
            <a:ext cx="51847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9E78B696-C83E-4BA3-ADB8-15B0A4A2C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02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</p:txBody>
      </p:sp>
      <p:sp>
        <p:nvSpPr>
          <p:cNvPr id="11267" name="Textfeld 2">
            <a:extLst>
              <a:ext uri="{FF2B5EF4-FFF2-40B4-BE49-F238E27FC236}">
                <a16:creationId xmlns:a16="http://schemas.microsoft.com/office/drawing/2014/main" id="{7AC8D024-B4B9-453E-8E97-3FE3F208F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08050"/>
            <a:ext cx="8447088" cy="9171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3600" b="1" dirty="0">
                <a:solidFill>
                  <a:schemeClr val="tx1"/>
                </a:solidFill>
              </a:rPr>
              <a:t>Schulleben an der Hebelschule</a:t>
            </a:r>
            <a:br>
              <a:rPr lang="de-DE" altLang="de-DE" sz="2800" b="1" dirty="0">
                <a:solidFill>
                  <a:schemeClr val="tx1"/>
                </a:solidFill>
              </a:rPr>
            </a:b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</a:t>
            </a:r>
            <a:r>
              <a:rPr lang="de-DE" altLang="de-DE" sz="2800" dirty="0" err="1">
                <a:solidFill>
                  <a:schemeClr val="tx1"/>
                </a:solidFill>
              </a:rPr>
              <a:t>Faustlos</a:t>
            </a:r>
            <a:r>
              <a:rPr lang="de-DE" altLang="de-DE" sz="2800" dirty="0">
                <a:solidFill>
                  <a:schemeClr val="tx1"/>
                </a:solidFill>
              </a:rPr>
              <a:t> (Gewaltprävention und Sozialtraining)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Mein Körper gehört mir (Prävention Missbrauch)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Ateliers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</a:t>
            </a:r>
            <a:r>
              <a:rPr lang="de-DE" altLang="de-DE" sz="2800" dirty="0" err="1">
                <a:solidFill>
                  <a:schemeClr val="tx1"/>
                </a:solidFill>
              </a:rPr>
              <a:t>Waldtage</a:t>
            </a: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Projekttage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Slow-Mobil  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Bibliothek Prinz Max Palais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Regelmäßige Besuche in der eigenen Bücherei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Theaterstarter mit dem Staatstheater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de-DE" altLang="de-DE" sz="2800" dirty="0">
                <a:solidFill>
                  <a:schemeClr val="tx1"/>
                </a:solidFill>
              </a:rPr>
              <a:t> Bundesjugendspiele</a:t>
            </a: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de-DE" altLang="de-DE" sz="2800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>
              <a:solidFill>
                <a:schemeClr val="tx1"/>
              </a:solidFill>
            </a:endParaRPr>
          </a:p>
        </p:txBody>
      </p:sp>
      <p:grpSp>
        <p:nvGrpSpPr>
          <p:cNvPr id="11268" name="Group 2">
            <a:extLst>
              <a:ext uri="{FF2B5EF4-FFF2-40B4-BE49-F238E27FC236}">
                <a16:creationId xmlns:a16="http://schemas.microsoft.com/office/drawing/2014/main" id="{A0F616A5-5428-405F-B8D3-1866D80EB52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566150" cy="6594475"/>
            <a:chOff x="204" y="119"/>
            <a:chExt cx="5396" cy="4154"/>
          </a:xfrm>
        </p:grpSpPr>
        <p:sp>
          <p:nvSpPr>
            <p:cNvPr id="11269" name="Rectangle 3">
              <a:extLst>
                <a:ext uri="{FF2B5EF4-FFF2-40B4-BE49-F238E27FC236}">
                  <a16:creationId xmlns:a16="http://schemas.microsoft.com/office/drawing/2014/main" id="{79697FD2-30D0-49FF-8AEC-F54D682FE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6" cy="3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	Hebelschule 2021/22</a:t>
              </a:r>
            </a:p>
          </p:txBody>
        </p:sp>
        <p:sp>
          <p:nvSpPr>
            <p:cNvPr id="11270" name="Rectangle 4">
              <a:extLst>
                <a:ext uri="{FF2B5EF4-FFF2-40B4-BE49-F238E27FC236}">
                  <a16:creationId xmlns:a16="http://schemas.microsoft.com/office/drawing/2014/main" id="{EE64B088-8085-44E2-BEF3-FC510A279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6" cy="163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/>
                <a:t>Eva-Maria Meder, Hebelschule Karlsruhe</a:t>
              </a:r>
              <a:r>
                <a:rPr lang="de-DE" altLang="de-DE" sz="1200"/>
                <a:t>    						</a:t>
              </a:r>
              <a:fld id="{A172DC0A-0FAF-46A0-9236-EE517617C8F4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5</a:t>
              </a:fld>
              <a:endParaRPr lang="de-DE" altLang="de-DE" sz="12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8C8148B7-1463-4C06-A931-1C1B90126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02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/>
              <a:t>Projekttage</a:t>
            </a:r>
          </a:p>
        </p:txBody>
      </p:sp>
      <p:sp>
        <p:nvSpPr>
          <p:cNvPr id="13315" name="AutoShape 4">
            <a:extLst>
              <a:ext uri="{FF2B5EF4-FFF2-40B4-BE49-F238E27FC236}">
                <a16:creationId xmlns:a16="http://schemas.microsoft.com/office/drawing/2014/main" id="{7CAAC4D2-B6FC-4FA6-915B-EA9F422BC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1773238"/>
            <a:ext cx="2847975" cy="4249737"/>
          </a:xfrm>
          <a:prstGeom prst="roundRect">
            <a:avLst>
              <a:gd name="adj" fmla="val 56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grpSp>
        <p:nvGrpSpPr>
          <p:cNvPr id="13316" name="Group 2">
            <a:extLst>
              <a:ext uri="{FF2B5EF4-FFF2-40B4-BE49-F238E27FC236}">
                <a16:creationId xmlns:a16="http://schemas.microsoft.com/office/drawing/2014/main" id="{1C8E5137-1441-4BAC-AFE3-B7BA2277D88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566150" cy="6594475"/>
            <a:chOff x="204" y="119"/>
            <a:chExt cx="5396" cy="4154"/>
          </a:xfrm>
        </p:grpSpPr>
        <p:sp>
          <p:nvSpPr>
            <p:cNvPr id="13317" name="Rectangle 3">
              <a:extLst>
                <a:ext uri="{FF2B5EF4-FFF2-40B4-BE49-F238E27FC236}">
                  <a16:creationId xmlns:a16="http://schemas.microsoft.com/office/drawing/2014/main" id="{A6B9F74B-37CD-44E2-8F00-3A647E360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6" cy="3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Hebelschule 2021/22</a:t>
              </a:r>
            </a:p>
          </p:txBody>
        </p:sp>
        <p:sp>
          <p:nvSpPr>
            <p:cNvPr id="13318" name="Rectangle 4">
              <a:extLst>
                <a:ext uri="{FF2B5EF4-FFF2-40B4-BE49-F238E27FC236}">
                  <a16:creationId xmlns:a16="http://schemas.microsoft.com/office/drawing/2014/main" id="{EF07B072-27BB-4EA9-ABA7-542D13773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6" cy="163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/>
                <a:t>Eva-Maria Meder, Hebelschule Karlsruhe</a:t>
              </a:r>
              <a:r>
                <a:rPr lang="de-DE" altLang="de-DE" sz="1200"/>
                <a:t>    						</a:t>
              </a:r>
              <a:fld id="{C9CE09D5-01AC-4B4E-B69F-A17F78633429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6</a:t>
              </a:fld>
              <a:endParaRPr lang="de-DE" altLang="de-DE" sz="12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BB816E72-1599-48BF-A692-87E75E6BB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10" y="1628800"/>
            <a:ext cx="8040930" cy="272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/>
              <a:t>Ateliers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Jahrgangsgemischtes Arbeiten an künstlerischen, naturwissenschaftlichen und musikalischen Themen mit hohem praktischem Anteil.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Für die Klassen 2 bis 4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zweimal im Schuljahr, 2 Stunden pro Woche für jeweils 5 Wochen.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</p:txBody>
      </p:sp>
      <p:grpSp>
        <p:nvGrpSpPr>
          <p:cNvPr id="15364" name="Group 2">
            <a:extLst>
              <a:ext uri="{FF2B5EF4-FFF2-40B4-BE49-F238E27FC236}">
                <a16:creationId xmlns:a16="http://schemas.microsoft.com/office/drawing/2014/main" id="{D47BA8B4-406D-44AA-BD5A-78AD5B7E4EB1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3"/>
            <a:ext cx="8566150" cy="6594475"/>
            <a:chOff x="204" y="119"/>
            <a:chExt cx="5396" cy="4154"/>
          </a:xfrm>
        </p:grpSpPr>
        <p:sp>
          <p:nvSpPr>
            <p:cNvPr id="15365" name="Rectangle 3">
              <a:extLst>
                <a:ext uri="{FF2B5EF4-FFF2-40B4-BE49-F238E27FC236}">
                  <a16:creationId xmlns:a16="http://schemas.microsoft.com/office/drawing/2014/main" id="{2C6366D9-C480-4F1D-BE6E-5A6B178DB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6" cy="3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	Hebelschule 2021/22</a:t>
              </a:r>
            </a:p>
          </p:txBody>
        </p:sp>
        <p:sp>
          <p:nvSpPr>
            <p:cNvPr id="15366" name="Rectangle 4">
              <a:extLst>
                <a:ext uri="{FF2B5EF4-FFF2-40B4-BE49-F238E27FC236}">
                  <a16:creationId xmlns:a16="http://schemas.microsoft.com/office/drawing/2014/main" id="{DD122F03-80FE-4779-851D-5D4B5D62B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6" cy="163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/>
                <a:t>Eva-Maria Meder, Hebelschule Karlsruhe</a:t>
              </a:r>
              <a:r>
                <a:rPr lang="de-DE" altLang="de-DE" sz="1200"/>
                <a:t>    						</a:t>
              </a:r>
              <a:fld id="{9BEB3749-2836-47A9-A3AB-69705A5E15A6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7</a:t>
              </a:fld>
              <a:endParaRPr lang="de-DE" altLang="de-DE" sz="12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EA0A779A-CB9C-4754-B0B5-24E8DA4FE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7777"/>
            <a:ext cx="8229600" cy="105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 err="1"/>
              <a:t>Waldtage</a:t>
            </a:r>
            <a:endParaRPr lang="de-DE" altLang="de-DE" sz="3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36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Zusammenarbeit mit den </a:t>
            </a:r>
            <a:r>
              <a:rPr lang="de-DE" altLang="de-DE" sz="2400" b="1" dirty="0" err="1"/>
              <a:t>Mobis</a:t>
            </a:r>
            <a:r>
              <a:rPr lang="de-DE" altLang="de-DE" sz="2400" b="1" dirty="0"/>
              <a:t>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Eine Woche erlebnispädagogisches Programm</a:t>
            </a:r>
            <a:br>
              <a:rPr lang="de-DE" altLang="de-DE" sz="2400" b="1" dirty="0"/>
            </a:br>
            <a:r>
              <a:rPr lang="de-DE" altLang="de-DE" sz="2400" b="1" dirty="0"/>
              <a:t>für die ersten Klassen.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b="1" dirty="0"/>
          </a:p>
        </p:txBody>
      </p:sp>
      <p:grpSp>
        <p:nvGrpSpPr>
          <p:cNvPr id="17412" name="Group 2">
            <a:extLst>
              <a:ext uri="{FF2B5EF4-FFF2-40B4-BE49-F238E27FC236}">
                <a16:creationId xmlns:a16="http://schemas.microsoft.com/office/drawing/2014/main" id="{F6A5FA93-1FE5-4B09-9E8C-B3159DF7869D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88914"/>
            <a:ext cx="8566150" cy="6594475"/>
            <a:chOff x="204" y="119"/>
            <a:chExt cx="5396" cy="4154"/>
          </a:xfrm>
        </p:grpSpPr>
        <p:sp>
          <p:nvSpPr>
            <p:cNvPr id="17413" name="Rectangle 3">
              <a:extLst>
                <a:ext uri="{FF2B5EF4-FFF2-40B4-BE49-F238E27FC236}">
                  <a16:creationId xmlns:a16="http://schemas.microsoft.com/office/drawing/2014/main" id="{3F59CCFC-FFBA-4267-AA21-5C4A02093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119"/>
              <a:ext cx="5396" cy="361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1" dirty="0"/>
                <a:t>Hebelschule 2021/22</a:t>
              </a:r>
            </a:p>
          </p:txBody>
        </p:sp>
        <p:sp>
          <p:nvSpPr>
            <p:cNvPr id="17414" name="Rectangle 4">
              <a:extLst>
                <a:ext uri="{FF2B5EF4-FFF2-40B4-BE49-F238E27FC236}">
                  <a16:creationId xmlns:a16="http://schemas.microsoft.com/office/drawing/2014/main" id="{AC88BB56-679F-4980-B9E3-1DD65E08D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4110"/>
              <a:ext cx="5396" cy="163"/>
            </a:xfrm>
            <a:prstGeom prst="rect">
              <a:avLst/>
            </a:prstGeom>
            <a:solidFill>
              <a:srgbClr val="6CDA08"/>
            </a:solidFill>
            <a:ln w="9398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331450" algn="l"/>
                  <a:tab pos="1078071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200" b="1"/>
                <a:t>Eva-Maria Meder, Hebelschule Karlsruhe</a:t>
              </a:r>
              <a:r>
                <a:rPr lang="de-DE" altLang="de-DE" sz="1200"/>
                <a:t>    						</a:t>
              </a:r>
              <a:fld id="{2EF10506-AD17-4700-B9B7-1B4D8E61E1B3}" type="slidenum">
                <a:rPr lang="de-DE" altLang="de-DE" sz="1200"/>
                <a:pPr algn="r" eaLnBrk="1" hangingPunct="1">
                  <a:spcBef>
                    <a:spcPct val="0"/>
                  </a:spcBef>
                  <a:buClrTx/>
                  <a:buFontTx/>
                  <a:buNone/>
                </a:pPr>
                <a:t>8</a:t>
              </a:fld>
              <a:endParaRPr lang="de-DE" altLang="de-DE" sz="12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011FF38F-E9BD-4AC0-8020-C921C7ED5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5780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3600" b="1" dirty="0"/>
              <a:t>AGs als ergänzende Angebote</a:t>
            </a:r>
          </a:p>
        </p:txBody>
      </p:sp>
      <p:graphicFrame>
        <p:nvGraphicFramePr>
          <p:cNvPr id="15362" name="Group 2">
            <a:extLst>
              <a:ext uri="{FF2B5EF4-FFF2-40B4-BE49-F238E27FC236}">
                <a16:creationId xmlns:a16="http://schemas.microsoft.com/office/drawing/2014/main" id="{B4EFED7F-548C-4FB3-804D-F57B4B846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28101"/>
              </p:ext>
            </p:extLst>
          </p:nvPr>
        </p:nvGraphicFramePr>
        <p:xfrm>
          <a:off x="465138" y="1521544"/>
          <a:ext cx="8232775" cy="457175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52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Klasse 1 und 2</a:t>
                      </a: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b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de-DE" altLang="de-DE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Basteln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Spiele (Brett/Tischspiele)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Englisch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Basteln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Malerei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Filzen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Turnen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Fußball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Chor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Theater</a:t>
                      </a:r>
                    </a:p>
                  </a:txBody>
                  <a:tcPr marL="90000" marR="90000" marT="245160" marB="46800" horzOverflow="overflow">
                    <a:lnL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457200">
                        <a:spcBef>
                          <a:spcPts val="7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914400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18288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5pPr>
                      <a:lvl6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6pPr>
                      <a:lvl7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7pPr>
                      <a:lvl8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8pPr>
                      <a:lvl9pPr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  <a:r>
                        <a:rPr kumimoji="0" lang="de-DE" altLang="de-DE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Klasse 3 und 4</a:t>
                      </a: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b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de-DE" altLang="de-DE" sz="2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Töpfern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Filzen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Malerei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Basteln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Fußball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Hip Hop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Theater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Englisch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Fischer Technik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Char char="•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de-DE" altLang="de-DE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Chor</a:t>
                      </a:r>
                    </a:p>
                  </a:txBody>
                  <a:tcPr marL="90000" marR="90000" marT="245160" marB="4680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361BB463-648B-744D-9D5F-1FCC91FD4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88913"/>
            <a:ext cx="8562975" cy="569914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/>
              <a:t>Hebelschule 2021/22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B001EE97-D3EC-AB46-87FF-A8A8CC76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524638"/>
            <a:ext cx="8562975" cy="255588"/>
          </a:xfrm>
          <a:prstGeom prst="rect">
            <a:avLst/>
          </a:prstGeom>
          <a:solidFill>
            <a:srgbClr val="6CDA08"/>
          </a:solidFill>
          <a:ln w="9398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827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/>
              <a:t>Eva-Maria Meder, Hebelschule Karlsruhe</a:t>
            </a:r>
            <a:r>
              <a:rPr lang="de-DE" altLang="de-DE" sz="1200" dirty="0"/>
              <a:t>    						</a:t>
            </a:r>
            <a:fld id="{56A40301-04D1-4E0F-9840-CFFA24D80E69}" type="slidenum">
              <a:rPr lang="de-DE" altLang="de-DE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 sz="1200" dirty="0"/>
          </a:p>
        </p:txBody>
      </p:sp>
    </p:spTree>
    <p:extLst>
      <p:ext uri="{BB962C8B-B14F-4D97-AF65-F5344CB8AC3E}">
        <p14:creationId xmlns:p14="http://schemas.microsoft.com/office/powerpoint/2010/main" val="4015268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2123</Words>
  <Application>Microsoft Macintosh PowerPoint</Application>
  <PresentationFormat>Bildschirmpräsentation (4:3)</PresentationFormat>
  <Paragraphs>459</Paragraphs>
  <Slides>42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Aharoni</vt:lpstr>
      <vt:lpstr>Arial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EVI</dc:creator>
  <cp:lastModifiedBy>Sybille Schleicher</cp:lastModifiedBy>
  <cp:revision>282</cp:revision>
  <cp:lastPrinted>2022-01-12T11:56:14Z</cp:lastPrinted>
  <dcterms:created xsi:type="dcterms:W3CDTF">2013-09-22T09:38:00Z</dcterms:created>
  <dcterms:modified xsi:type="dcterms:W3CDTF">2022-01-12T20:26:50Z</dcterms:modified>
</cp:coreProperties>
</file>